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30.xml" ContentType="application/vnd.openxmlformats-officedocument.drawingml.chart+xml"/>
  <Override PartName="/ppt/theme/themeOverride21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charts/chart31.xml" ContentType="application/vnd.openxmlformats-officedocument.drawingml.chart+xml"/>
  <Override PartName="/ppt/theme/themeOverride22.xml" ContentType="application/vnd.openxmlformats-officedocument.themeOverride+xml"/>
  <Override PartName="/ppt/charts/chart32.xml" ContentType="application/vnd.openxmlformats-officedocument.drawingml.chart+xml"/>
  <Override PartName="/ppt/theme/themeOverride23.xml" ContentType="application/vnd.openxmlformats-officedocument.themeOverride+xml"/>
  <Override PartName="/ppt/charts/chart33.xml" ContentType="application/vnd.openxmlformats-officedocument.drawingml.chart+xml"/>
  <Override PartName="/ppt/theme/themeOverride24.xml" ContentType="application/vnd.openxmlformats-officedocument.themeOverride+xml"/>
  <Override PartName="/ppt/charts/chart34.xml" ContentType="application/vnd.openxmlformats-officedocument.drawingml.chart+xml"/>
  <Override PartName="/ppt/theme/themeOverride25.xml" ContentType="application/vnd.openxmlformats-officedocument.themeOverride+xml"/>
  <Override PartName="/ppt/charts/chart35.xml" ContentType="application/vnd.openxmlformats-officedocument.drawingml.chart+xml"/>
  <Override PartName="/ppt/theme/themeOverride26.xml" ContentType="application/vnd.openxmlformats-officedocument.themeOverride+xml"/>
  <Override PartName="/ppt/charts/chart36.xml" ContentType="application/vnd.openxmlformats-officedocument.drawingml.chart+xml"/>
  <Override PartName="/ppt/theme/themeOverride27.xml" ContentType="application/vnd.openxmlformats-officedocument.themeOverride+xml"/>
  <Override PartName="/ppt/charts/chart37.xml" ContentType="application/vnd.openxmlformats-officedocument.drawingml.chart+xml"/>
  <Override PartName="/ppt/theme/themeOverride28.xml" ContentType="application/vnd.openxmlformats-officedocument.themeOverride+xml"/>
  <Override PartName="/ppt/charts/chart38.xml" ContentType="application/vnd.openxmlformats-officedocument.drawingml.chart+xml"/>
  <Override PartName="/ppt/theme/themeOverride29.xml" ContentType="application/vnd.openxmlformats-officedocument.themeOverr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charts/chart39.xml" ContentType="application/vnd.openxmlformats-officedocument.drawingml.chart+xml"/>
  <Override PartName="/ppt/theme/themeOverride30.xml" ContentType="application/vnd.openxmlformats-officedocument.themeOverride+xml"/>
  <Override PartName="/ppt/charts/chart40.xml" ContentType="application/vnd.openxmlformats-officedocument.drawingml.chart+xml"/>
  <Override PartName="/ppt/theme/themeOverride31.xml" ContentType="application/vnd.openxmlformats-officedocument.themeOverride+xml"/>
  <Override PartName="/ppt/charts/chart41.xml" ContentType="application/vnd.openxmlformats-officedocument.drawingml.chart+xml"/>
  <Override PartName="/ppt/theme/themeOverride32.xml" ContentType="application/vnd.openxmlformats-officedocument.themeOverride+xml"/>
  <Override PartName="/ppt/charts/chart42.xml" ContentType="application/vnd.openxmlformats-officedocument.drawingml.chart+xml"/>
  <Override PartName="/ppt/theme/themeOverride33.xml" ContentType="application/vnd.openxmlformats-officedocument.themeOverride+xml"/>
  <Override PartName="/ppt/charts/chart43.xml" ContentType="application/vnd.openxmlformats-officedocument.drawingml.chart+xml"/>
  <Override PartName="/ppt/theme/themeOverride34.xml" ContentType="application/vnd.openxmlformats-officedocument.themeOverride+xml"/>
  <Override PartName="/ppt/charts/chart44.xml" ContentType="application/vnd.openxmlformats-officedocument.drawingml.chart+xml"/>
  <Override PartName="/ppt/theme/themeOverride35.xml" ContentType="application/vnd.openxmlformats-officedocument.themeOverride+xml"/>
  <Override PartName="/ppt/charts/chart45.xml" ContentType="application/vnd.openxmlformats-officedocument.drawingml.chart+xml"/>
  <Override PartName="/ppt/theme/themeOverride36.xml" ContentType="application/vnd.openxmlformats-officedocument.themeOverride+xml"/>
  <Override PartName="/ppt/charts/chart46.xml" ContentType="application/vnd.openxmlformats-officedocument.drawingml.chart+xml"/>
  <Override PartName="/ppt/theme/themeOverride3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theme/themeOverride38.xml" ContentType="application/vnd.openxmlformats-officedocument.themeOverr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charts/chart56.xml" ContentType="application/vnd.openxmlformats-officedocument.drawingml.chart+xml"/>
  <Override PartName="/ppt/theme/themeOverride39.xml" ContentType="application/vnd.openxmlformats-officedocument.themeOverride+xml"/>
  <Override PartName="/ppt/charts/chart57.xml" ContentType="application/vnd.openxmlformats-officedocument.drawingml.chart+xml"/>
  <Override PartName="/ppt/theme/themeOverride40.xml" ContentType="application/vnd.openxmlformats-officedocument.themeOverride+xml"/>
  <Override PartName="/ppt/charts/chart58.xml" ContentType="application/vnd.openxmlformats-officedocument.drawingml.chart+xml"/>
  <Override PartName="/ppt/theme/themeOverride41.xml" ContentType="application/vnd.openxmlformats-officedocument.themeOverride+xml"/>
  <Override PartName="/ppt/charts/chart59.xml" ContentType="application/vnd.openxmlformats-officedocument.drawingml.chart+xml"/>
  <Override PartName="/ppt/theme/themeOverride42.xml" ContentType="application/vnd.openxmlformats-officedocument.themeOverride+xml"/>
  <Override PartName="/ppt/charts/chart60.xml" ContentType="application/vnd.openxmlformats-officedocument.drawingml.chart+xml"/>
  <Override PartName="/ppt/theme/themeOverride43.xml" ContentType="application/vnd.openxmlformats-officedocument.themeOverride+xml"/>
  <Override PartName="/ppt/charts/chart61.xml" ContentType="application/vnd.openxmlformats-officedocument.drawingml.chart+xml"/>
  <Override PartName="/ppt/theme/themeOverride44.xml" ContentType="application/vnd.openxmlformats-officedocument.themeOverride+xml"/>
  <Override PartName="/ppt/charts/chart62.xml" ContentType="application/vnd.openxmlformats-officedocument.drawingml.chart+xml"/>
  <Override PartName="/ppt/theme/themeOverride45.xml" ContentType="application/vnd.openxmlformats-officedocument.themeOverride+xml"/>
  <Override PartName="/ppt/charts/chart63.xml" ContentType="application/vnd.openxmlformats-officedocument.drawingml.chart+xml"/>
  <Override PartName="/ppt/theme/themeOverride46.xml" ContentType="application/vnd.openxmlformats-officedocument.themeOverr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charts/chart64.xml" ContentType="application/vnd.openxmlformats-officedocument.drawingml.chart+xml"/>
  <Override PartName="/ppt/theme/themeOverride47.xml" ContentType="application/vnd.openxmlformats-officedocument.themeOverride+xml"/>
  <Override PartName="/ppt/charts/chart65.xml" ContentType="application/vnd.openxmlformats-officedocument.drawingml.chart+xml"/>
  <Override PartName="/ppt/theme/themeOverride48.xml" ContentType="application/vnd.openxmlformats-officedocument.themeOverride+xml"/>
  <Override PartName="/ppt/charts/chart66.xml" ContentType="application/vnd.openxmlformats-officedocument.drawingml.chart+xml"/>
  <Override PartName="/ppt/theme/themeOverride49.xml" ContentType="application/vnd.openxmlformats-officedocument.themeOverride+xml"/>
  <Override PartName="/ppt/charts/chart67.xml" ContentType="application/vnd.openxmlformats-officedocument.drawingml.chart+xml"/>
  <Override PartName="/ppt/theme/themeOverride50.xml" ContentType="application/vnd.openxmlformats-officedocument.themeOverride+xml"/>
  <Override PartName="/ppt/charts/chart68.xml" ContentType="application/vnd.openxmlformats-officedocument.drawingml.chart+xml"/>
  <Override PartName="/ppt/theme/themeOverride51.xml" ContentType="application/vnd.openxmlformats-officedocument.themeOverride+xml"/>
  <Override PartName="/ppt/charts/chart69.xml" ContentType="application/vnd.openxmlformats-officedocument.drawingml.chart+xml"/>
  <Override PartName="/ppt/theme/themeOverride52.xml" ContentType="application/vnd.openxmlformats-officedocument.themeOverride+xml"/>
  <Override PartName="/ppt/charts/chart70.xml" ContentType="application/vnd.openxmlformats-officedocument.drawingml.chart+xml"/>
  <Override PartName="/ppt/theme/themeOverride53.xml" ContentType="application/vnd.openxmlformats-officedocument.themeOverride+xml"/>
  <Override PartName="/ppt/charts/chart71.xml" ContentType="application/vnd.openxmlformats-officedocument.drawingml.chart+xml"/>
  <Override PartName="/ppt/theme/themeOverride54.xml" ContentType="application/vnd.openxmlformats-officedocument.themeOverride+xml"/>
  <Override PartName="/ppt/charts/chart72.xml" ContentType="application/vnd.openxmlformats-officedocument.drawingml.chart+xml"/>
  <Override PartName="/ppt/theme/themeOverride55.xml" ContentType="application/vnd.openxmlformats-officedocument.themeOverride+xml"/>
  <Override PartName="/ppt/charts/chart73.xml" ContentType="application/vnd.openxmlformats-officedocument.drawingml.chart+xml"/>
  <Override PartName="/ppt/theme/themeOverride56.xml" ContentType="application/vnd.openxmlformats-officedocument.themeOverride+xml"/>
  <Override PartName="/ppt/charts/chart74.xml" ContentType="application/vnd.openxmlformats-officedocument.drawingml.chart+xml"/>
  <Override PartName="/ppt/theme/themeOverride57.xml" ContentType="application/vnd.openxmlformats-officedocument.themeOverride+xml"/>
  <Override PartName="/ppt/charts/chart75.xml" ContentType="application/vnd.openxmlformats-officedocument.drawingml.chart+xml"/>
  <Override PartName="/ppt/theme/themeOverride58.xml" ContentType="application/vnd.openxmlformats-officedocument.themeOverride+xml"/>
  <Override PartName="/ppt/tags/tag129.xml" ContentType="application/vnd.openxmlformats-officedocument.presentationml.tags+xml"/>
  <Override PartName="/ppt/charts/chart76.xml" ContentType="application/vnd.openxmlformats-officedocument.drawingml.chart+xml"/>
  <Override PartName="/ppt/theme/themeOverride59.xml" ContentType="application/vnd.openxmlformats-officedocument.themeOverride+xml"/>
  <Override PartName="/ppt/charts/chart77.xml" ContentType="application/vnd.openxmlformats-officedocument.drawingml.chart+xml"/>
  <Override PartName="/ppt/theme/themeOverride60.xml" ContentType="application/vnd.openxmlformats-officedocument.themeOverride+xml"/>
  <Override PartName="/ppt/charts/chart78.xml" ContentType="application/vnd.openxmlformats-officedocument.drawingml.chart+xml"/>
  <Override PartName="/ppt/theme/themeOverride61.xml" ContentType="application/vnd.openxmlformats-officedocument.themeOverride+xml"/>
  <Override PartName="/ppt/charts/chart79.xml" ContentType="application/vnd.openxmlformats-officedocument.drawingml.chart+xml"/>
  <Override PartName="/ppt/theme/themeOverride62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charts/chart80.xml" ContentType="application/vnd.openxmlformats-officedocument.drawingml.chart+xml"/>
  <Override PartName="/ppt/theme/themeOverride63.xml" ContentType="application/vnd.openxmlformats-officedocument.themeOverride+xml"/>
  <Override PartName="/ppt/charts/chart81.xml" ContentType="application/vnd.openxmlformats-officedocument.drawingml.chart+xml"/>
  <Override PartName="/ppt/theme/themeOverride64.xml" ContentType="application/vnd.openxmlformats-officedocument.themeOverride+xml"/>
  <Override PartName="/ppt/charts/chart82.xml" ContentType="application/vnd.openxmlformats-officedocument.drawingml.chart+xml"/>
  <Override PartName="/ppt/theme/themeOverride65.xml" ContentType="application/vnd.openxmlformats-officedocument.themeOverride+xml"/>
  <Override PartName="/ppt/charts/chart83.xml" ContentType="application/vnd.openxmlformats-officedocument.drawingml.chart+xml"/>
  <Override PartName="/ppt/theme/themeOverride66.xml" ContentType="application/vnd.openxmlformats-officedocument.themeOverride+xml"/>
  <Override PartName="/ppt/charts/chart84.xml" ContentType="application/vnd.openxmlformats-officedocument.drawingml.chart+xml"/>
  <Override PartName="/ppt/theme/themeOverride67.xml" ContentType="application/vnd.openxmlformats-officedocument.themeOverride+xml"/>
  <Override PartName="/ppt/charts/chart85.xml" ContentType="application/vnd.openxmlformats-officedocument.drawingml.chart+xml"/>
  <Override PartName="/ppt/theme/themeOverride68.xml" ContentType="application/vnd.openxmlformats-officedocument.themeOverride+xml"/>
  <Override PartName="/ppt/charts/chart86.xml" ContentType="application/vnd.openxmlformats-officedocument.drawingml.chart+xml"/>
  <Override PartName="/ppt/theme/themeOverride69.xml" ContentType="application/vnd.openxmlformats-officedocument.themeOverride+xml"/>
  <Override PartName="/ppt/charts/chart87.xml" ContentType="application/vnd.openxmlformats-officedocument.drawingml.chart+xml"/>
  <Override PartName="/ppt/theme/themeOverride70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8.xml" ContentType="application/vnd.openxmlformats-officedocument.drawingml.chart+xml"/>
  <Override PartName="/ppt/theme/themeOverride71.xml" ContentType="application/vnd.openxmlformats-officedocument.themeOverride+xml"/>
  <Override PartName="/ppt/drawings/drawing1.xml" ContentType="application/vnd.openxmlformats-officedocument.drawingml.chartshapes+xml"/>
  <Override PartName="/ppt/charts/chart89.xml" ContentType="application/vnd.openxmlformats-officedocument.drawingml.chart+xml"/>
  <Override PartName="/ppt/theme/themeOverride72.xml" ContentType="application/vnd.openxmlformats-officedocument.themeOverr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charts/chart90.xml" ContentType="application/vnd.openxmlformats-officedocument.drawingml.chart+xml"/>
  <Override PartName="/ppt/theme/themeOverride73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91.xml" ContentType="application/vnd.openxmlformats-officedocument.drawingml.chart+xml"/>
  <Override PartName="/ppt/theme/themeOverride74.xml" ContentType="application/vnd.openxmlformats-officedocument.themeOverr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charts/chart92.xml" ContentType="application/vnd.openxmlformats-officedocument.drawingml.chart+xml"/>
  <Override PartName="/ppt/theme/themeOverride75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drawings/drawing2.xml" ContentType="application/vnd.openxmlformats-officedocument.drawingml.chartshape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charts/chart95.xml" ContentType="application/vnd.openxmlformats-officedocument.drawingml.chart+xml"/>
  <Override PartName="/ppt/theme/themeOverride76.xml" ContentType="application/vnd.openxmlformats-officedocument.themeOverride+xml"/>
  <Override PartName="/ppt/drawings/drawing3.xml" ContentType="application/vnd.openxmlformats-officedocument.drawingml.chartshape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charts/chart96.xml" ContentType="application/vnd.openxmlformats-officedocument.drawingml.chart+xml"/>
  <Override PartName="/ppt/theme/themeOverride77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7.xml" ContentType="application/vnd.openxmlformats-officedocument.drawingml.chart+xml"/>
  <Override PartName="/ppt/theme/themeOverride78.xml" ContentType="application/vnd.openxmlformats-officedocument.themeOverride+xml"/>
  <Override PartName="/ppt/drawings/drawing5.xml" ContentType="application/vnd.openxmlformats-officedocument.drawingml.chartshapes+xml"/>
  <Override PartName="/ppt/charts/chart98.xml" ContentType="application/vnd.openxmlformats-officedocument.drawingml.chart+xml"/>
  <Override PartName="/ppt/theme/themeOverride79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charts/chart99.xml" ContentType="application/vnd.openxmlformats-officedocument.drawingml.chart+xml"/>
  <Override PartName="/ppt/theme/themeOverride80.xml" ContentType="application/vnd.openxmlformats-officedocument.themeOverr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charts/chart100.xml" ContentType="application/vnd.openxmlformats-officedocument.drawingml.chart+xml"/>
  <Override PartName="/ppt/theme/themeOverride81.xml" ContentType="application/vnd.openxmlformats-officedocument.themeOverr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charts/chart101.xml" ContentType="application/vnd.openxmlformats-officedocument.drawingml.chart+xml"/>
  <Override PartName="/ppt/theme/themeOverride82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drawings/drawing6.xml" ContentType="application/vnd.openxmlformats-officedocument.drawingml.chartshape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charts/chart104.xml" ContentType="application/vnd.openxmlformats-officedocument.drawingml.chart+xml"/>
  <Override PartName="/ppt/theme/themeOverride83.xml" ContentType="application/vnd.openxmlformats-officedocument.themeOverride+xml"/>
  <Override PartName="/ppt/drawings/drawing7.xml" ContentType="application/vnd.openxmlformats-officedocument.drawingml.chartshape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charts/chart105.xml" ContentType="application/vnd.openxmlformats-officedocument.drawingml.chart+xml"/>
  <Override PartName="/ppt/theme/themeOverride84.xml" ContentType="application/vnd.openxmlformats-officedocument.themeOverride+xml"/>
  <Override PartName="/ppt/drawings/drawing8.xml" ContentType="application/vnd.openxmlformats-officedocument.drawingml.chartshape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  <p:sldMasterId id="2147483747" r:id="rId7"/>
  </p:sldMasterIdLst>
  <p:notesMasterIdLst>
    <p:notesMasterId r:id="rId65"/>
  </p:notesMasterIdLst>
  <p:sldIdLst>
    <p:sldId id="268" r:id="rId8"/>
    <p:sldId id="350" r:id="rId9"/>
    <p:sldId id="283" r:id="rId10"/>
    <p:sldId id="300" r:id="rId11"/>
    <p:sldId id="301" r:id="rId12"/>
    <p:sldId id="302" r:id="rId13"/>
    <p:sldId id="284" r:id="rId14"/>
    <p:sldId id="334" r:id="rId15"/>
    <p:sldId id="335" r:id="rId16"/>
    <p:sldId id="336" r:id="rId17"/>
    <p:sldId id="272" r:id="rId18"/>
    <p:sldId id="289" r:id="rId19"/>
    <p:sldId id="291" r:id="rId20"/>
    <p:sldId id="279" r:id="rId21"/>
    <p:sldId id="281" r:id="rId22"/>
    <p:sldId id="282" r:id="rId23"/>
    <p:sldId id="337" r:id="rId24"/>
    <p:sldId id="338" r:id="rId25"/>
    <p:sldId id="278" r:id="rId26"/>
    <p:sldId id="290" r:id="rId27"/>
    <p:sldId id="292" r:id="rId28"/>
    <p:sldId id="293" r:id="rId29"/>
    <p:sldId id="294" r:id="rId30"/>
    <p:sldId id="295" r:id="rId31"/>
    <p:sldId id="285" r:id="rId32"/>
    <p:sldId id="340" r:id="rId33"/>
    <p:sldId id="341" r:id="rId34"/>
    <p:sldId id="342" r:id="rId35"/>
    <p:sldId id="343" r:id="rId36"/>
    <p:sldId id="344" r:id="rId37"/>
    <p:sldId id="296" r:id="rId38"/>
    <p:sldId id="318" r:id="rId39"/>
    <p:sldId id="324" r:id="rId40"/>
    <p:sldId id="322" r:id="rId41"/>
    <p:sldId id="323" r:id="rId42"/>
    <p:sldId id="319" r:id="rId43"/>
    <p:sldId id="307" r:id="rId44"/>
    <p:sldId id="314" r:id="rId45"/>
    <p:sldId id="308" r:id="rId46"/>
    <p:sldId id="339" r:id="rId47"/>
    <p:sldId id="286" r:id="rId48"/>
    <p:sldId id="345" r:id="rId49"/>
    <p:sldId id="346" r:id="rId50"/>
    <p:sldId id="347" r:id="rId51"/>
    <p:sldId id="348" r:id="rId52"/>
    <p:sldId id="349" r:id="rId53"/>
    <p:sldId id="297" r:id="rId54"/>
    <p:sldId id="320" r:id="rId55"/>
    <p:sldId id="325" r:id="rId56"/>
    <p:sldId id="326" r:id="rId57"/>
    <p:sldId id="327" r:id="rId58"/>
    <p:sldId id="328" r:id="rId59"/>
    <p:sldId id="315" r:id="rId60"/>
    <p:sldId id="316" r:id="rId61"/>
    <p:sldId id="317" r:id="rId62"/>
    <p:sldId id="313" r:id="rId63"/>
    <p:sldId id="332" r:id="rId64"/>
  </p:sldIdLst>
  <p:sldSz cx="9144000" cy="6858000" type="screen4x3"/>
  <p:notesSz cx="6858000" cy="9144000"/>
  <p:custDataLst>
    <p:tags r:id="rId66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17"/>
    <a:srgbClr val="EF5205"/>
    <a:srgbClr val="F7911E"/>
    <a:srgbClr val="4655A5"/>
    <a:srgbClr val="4C1D52"/>
    <a:srgbClr val="79797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589" autoAdjust="0"/>
  </p:normalViewPr>
  <p:slideViewPr>
    <p:cSldViewPr snapToGrid="0" showGuides="1">
      <p:cViewPr>
        <p:scale>
          <a:sx n="100" d="100"/>
          <a:sy n="100" d="100"/>
        </p:scale>
        <p:origin x="-906" y="-72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0.xlsx"/><Relationship Id="rId1" Type="http://schemas.openxmlformats.org/officeDocument/2006/relationships/themeOverride" Target="../theme/themeOverride81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.xlsx"/><Relationship Id="rId1" Type="http://schemas.openxmlformats.org/officeDocument/2006/relationships/themeOverride" Target="../theme/themeOverride82.xm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4.xlsx"/><Relationship Id="rId1" Type="http://schemas.openxmlformats.org/officeDocument/2006/relationships/themeOverride" Target="../theme/themeOverride83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05.xlsx"/><Relationship Id="rId1" Type="http://schemas.openxmlformats.org/officeDocument/2006/relationships/themeOverride" Target="../theme/themeOverride8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4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2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3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5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6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28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29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31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2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33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34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35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36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37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39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40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41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4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43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44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45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6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47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8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49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50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51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5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53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54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55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56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57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58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59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60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61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6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0.xlsx"/><Relationship Id="rId1" Type="http://schemas.openxmlformats.org/officeDocument/2006/relationships/themeOverride" Target="../theme/themeOverride63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.xlsx"/><Relationship Id="rId1" Type="http://schemas.openxmlformats.org/officeDocument/2006/relationships/themeOverride" Target="../theme/themeOverride64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65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3.xlsx"/><Relationship Id="rId1" Type="http://schemas.openxmlformats.org/officeDocument/2006/relationships/themeOverride" Target="../theme/themeOverride66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67.xml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68.xm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6.xlsx"/><Relationship Id="rId1" Type="http://schemas.openxmlformats.org/officeDocument/2006/relationships/themeOverride" Target="../theme/themeOverride69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7.xlsx"/><Relationship Id="rId1" Type="http://schemas.openxmlformats.org/officeDocument/2006/relationships/themeOverride" Target="../theme/themeOverride70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71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9.xlsx"/><Relationship Id="rId1" Type="http://schemas.openxmlformats.org/officeDocument/2006/relationships/themeOverride" Target="../theme/themeOverride7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0.xlsx"/><Relationship Id="rId1" Type="http://schemas.openxmlformats.org/officeDocument/2006/relationships/themeOverride" Target="../theme/themeOverride73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.xlsx"/><Relationship Id="rId1" Type="http://schemas.openxmlformats.org/officeDocument/2006/relationships/themeOverride" Target="../theme/themeOverride74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2.xlsx"/><Relationship Id="rId1" Type="http://schemas.openxmlformats.org/officeDocument/2006/relationships/themeOverride" Target="../theme/themeOverride75.xm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95.xlsx"/><Relationship Id="rId1" Type="http://schemas.openxmlformats.org/officeDocument/2006/relationships/themeOverride" Target="../theme/themeOverride76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6.xlsx"/><Relationship Id="rId1" Type="http://schemas.openxmlformats.org/officeDocument/2006/relationships/themeOverride" Target="../theme/themeOverride77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7.xlsx"/><Relationship Id="rId1" Type="http://schemas.openxmlformats.org/officeDocument/2006/relationships/themeOverride" Target="../theme/themeOverride78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8.xlsx"/><Relationship Id="rId1" Type="http://schemas.openxmlformats.org/officeDocument/2006/relationships/themeOverride" Target="../theme/themeOverride79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.xlsx"/><Relationship Id="rId1" Type="http://schemas.openxmlformats.org/officeDocument/2006/relationships/themeOverride" Target="../theme/themeOverride8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93614028262844"/>
          <c:y val="0.2618278667345178"/>
          <c:w val="0.42042147763556692"/>
          <c:h val="0.71143852203260149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Płeć</c:v>
                </c:pt>
              </c:strCache>
            </c:strRef>
          </c:tx>
          <c:spPr>
            <a:solidFill>
              <a:schemeClr val="accent1"/>
            </a:solidFill>
            <a:ln w="12639">
              <a:noFill/>
              <a:prstDash val="solid"/>
            </a:ln>
          </c:spPr>
          <c:dPt>
            <c:idx val="1"/>
            <c:bubble3D val="0"/>
            <c:spPr>
              <a:solidFill>
                <a:schemeClr val="accent2"/>
              </a:solidFill>
              <a:ln w="12639">
                <a:noFill/>
                <a:prstDash val="solid"/>
              </a:ln>
            </c:spPr>
          </c:dPt>
          <c:dLbls>
            <c:spPr>
              <a:noFill/>
              <a:ln w="2527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Mężczyzna</c:v>
                </c:pt>
                <c:pt idx="1">
                  <c:v>Kobieta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278">
          <a:noFill/>
        </a:ln>
      </c:spPr>
    </c:plotArea>
    <c:legend>
      <c:legendPos val="l"/>
      <c:layout/>
      <c:overlay val="0"/>
      <c:spPr>
        <a:noFill/>
        <a:ln w="25278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835880926604421E-2"/>
          <c:w val="0.99997679718103571"/>
          <c:h val="0.6204388163114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 Sam\sama</c:v>
                </c:pt>
                <c:pt idx="1">
                  <c:v> Z partnerem</c:v>
                </c:pt>
                <c:pt idx="2">
                  <c:v> Z rodziną</c:v>
                </c:pt>
                <c:pt idx="3">
                  <c:v> Ze znajomymi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</c:v>
                </c:pt>
                <c:pt idx="1">
                  <c:v>37</c:v>
                </c:pt>
                <c:pt idx="2">
                  <c:v>33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07926656"/>
        <c:axId val="107928192"/>
      </c:barChart>
      <c:catAx>
        <c:axId val="107926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07928192"/>
        <c:crosses val="autoZero"/>
        <c:auto val="1"/>
        <c:lblAlgn val="ctr"/>
        <c:lblOffset val="100"/>
        <c:noMultiLvlLbl val="0"/>
      </c:catAx>
      <c:valAx>
        <c:axId val="10792819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</a:endParaRPr>
              </a:p>
            </c:rich>
          </c:tx>
          <c:layout>
            <c:manualLayout>
              <c:xMode val="edge"/>
              <c:yMode val="edge"/>
              <c:x val="2.8417630267983482E-2"/>
              <c:y val="0"/>
            </c:manualLayout>
          </c:layout>
          <c:overlay val="0"/>
        </c:title>
        <c:numFmt formatCode="0" sourceLinked="1"/>
        <c:majorTickMark val="out"/>
        <c:minorTickMark val="none"/>
        <c:tickLblPos val="none"/>
        <c:crossAx val="10792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7.0000000000000009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6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75</c:v>
                </c:pt>
                <c:pt idx="2">
                  <c:v>66</c:v>
                </c:pt>
                <c:pt idx="3">
                  <c:v>54</c:v>
                </c:pt>
                <c:pt idx="4">
                  <c:v>61</c:v>
                </c:pt>
                <c:pt idx="5">
                  <c:v>54</c:v>
                </c:pt>
                <c:pt idx="6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</c:v>
                </c:pt>
                <c:pt idx="1">
                  <c:v>11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33</c:v>
                </c:pt>
                <c:pt idx="6">
                  <c:v>19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7.0000000000000009</c:v>
                </c:pt>
                <c:pt idx="4">
                  <c:v>4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62529543263828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System oznakowania tras/ atrakcji turystycznych</c:v>
                </c:pt>
                <c:pt idx="3">
                  <c:v> Wyżywienie/ gastronomia</c:v>
                </c:pt>
                <c:pt idx="4">
                  <c:v> Dostęp do informacji turystycznej</c:v>
                </c:pt>
                <c:pt idx="5">
                  <c:v>Cena</c:v>
                </c:pt>
                <c:pt idx="6">
                  <c:v> Przewodnicy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72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  <c:pt idx="5">
                  <c:v>0</c:v>
                </c:pt>
                <c:pt idx="6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334272"/>
        <c:axId val="1356928"/>
      </c:barChart>
      <c:catAx>
        <c:axId val="1334272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56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69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334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3496038630328986"/>
          <c:h val="0.2203427586140446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28.999999999999996</c:v>
                </c:pt>
                <c:pt idx="1">
                  <c:v>26</c:v>
                </c:pt>
                <c:pt idx="2">
                  <c:v>19</c:v>
                </c:pt>
                <c:pt idx="3">
                  <c:v>8</c:v>
                </c:pt>
                <c:pt idx="4">
                  <c:v>7.0000000000000009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</c:v>
                </c:pt>
                <c:pt idx="1">
                  <c:v>61</c:v>
                </c:pt>
                <c:pt idx="2">
                  <c:v>57.999999999999993</c:v>
                </c:pt>
                <c:pt idx="3">
                  <c:v>46</c:v>
                </c:pt>
                <c:pt idx="4">
                  <c:v>49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14.000000000000002</c:v>
                </c:pt>
                <c:pt idx="3">
                  <c:v>31</c:v>
                </c:pt>
                <c:pt idx="4">
                  <c:v>28.999999999999996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32505600"/>
        <c:axId val="132508672"/>
      </c:barChart>
      <c:catAx>
        <c:axId val="132505600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50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0867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3250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3496038630328986"/>
          <c:h val="0.2203427586140446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02748516914228E-2"/>
          <c:y val="0.20710848930459572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Mam pomysł na uzupełnienie oferty                                                                                                    </c:v>
                </c:pt>
                <c:pt idx="1">
                  <c:v>Nie ma niczego takiego</c:v>
                </c:pt>
                <c:pt idx="2">
                  <c:v>Nie wiem / trudno powiedzieć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835880926604421E-2"/>
          <c:w val="0.99997679718103571"/>
          <c:h val="0.6204388163114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5037103155248088E-3"/>
                  <c:y val="5.90318570480135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Bardziej rozwinięta infrastruktura</c:v>
                </c:pt>
                <c:pt idx="1">
                  <c:v>Imprezy i wydarzenia</c:v>
                </c:pt>
                <c:pt idx="2">
                  <c:v>Bardziej rozwinięta infrastruktura turystyczna</c:v>
                </c:pt>
                <c:pt idx="3">
                  <c:v>Lepszy system informacji turystycznej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</c:v>
                </c:pt>
                <c:pt idx="1">
                  <c:v>9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32698880"/>
        <c:axId val="132700416"/>
      </c:barChart>
      <c:catAx>
        <c:axId val="1326988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32700416"/>
        <c:crosses val="autoZero"/>
        <c:auto val="1"/>
        <c:lblAlgn val="ctr"/>
        <c:lblOffset val="100"/>
        <c:noMultiLvlLbl val="0"/>
      </c:catAx>
      <c:valAx>
        <c:axId val="1327004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3269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  <c:userShapes r:id="rId2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09763896222864"/>
          <c:y val="8.6135689577565525E-2"/>
          <c:w val="0.72789152004387903"/>
          <c:h val="0.70850271352041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Wędrówki piesze</c:v>
                </c:pt>
                <c:pt idx="1">
                  <c:v> Obserwacja przyrody</c:v>
                </c:pt>
                <c:pt idx="2">
                  <c:v> Spotkania z przyjaciółmi</c:v>
                </c:pt>
                <c:pt idx="3">
                  <c:v> Bierne spędzanie czasu</c:v>
                </c:pt>
                <c:pt idx="4">
                  <c:v> Uczestnictwo w wydarzeniach kulturalnych</c:v>
                </c:pt>
                <c:pt idx="5">
                  <c:v> Wędrówki rowerowe</c:v>
                </c:pt>
                <c:pt idx="6">
                  <c:v> Narty zimą w Zwardoniu</c:v>
                </c:pt>
                <c:pt idx="7">
                  <c:v> Zwiedzanie zabytków i muzeów</c:v>
                </c:pt>
                <c:pt idx="8">
                  <c:v> Uczestnictwo w wydarzeniach sportowych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75</c:v>
                </c:pt>
                <c:pt idx="1">
                  <c:v>60</c:v>
                </c:pt>
                <c:pt idx="2">
                  <c:v>25</c:v>
                </c:pt>
                <c:pt idx="3">
                  <c:v>25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7.0000000000000009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3079040"/>
        <c:axId val="133081728"/>
      </c:barChart>
      <c:catAx>
        <c:axId val="13307904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33081728"/>
        <c:crosses val="autoZero"/>
        <c:auto val="1"/>
        <c:lblAlgn val="ctr"/>
        <c:lblOffset val="100"/>
        <c:noMultiLvlLbl val="0"/>
      </c:catAx>
      <c:valAx>
        <c:axId val="1330817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330790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09763896222864"/>
          <c:y val="8.6135689577565525E-2"/>
          <c:w val="0.69079477933108768"/>
          <c:h val="0.70850271352041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dLbl>
              <c:idx val="7"/>
              <c:layout>
                <c:manualLayout>
                  <c:x val="-1.9800131053753587E-2"/>
                  <c:y val="-3.1320947841582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653274228782183E-2"/>
                  <c:y val="4.932821142071415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800131053753587E-2"/>
                  <c:y val="3.1335746305008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Rodzina\znajomi</c:v>
                </c:pt>
                <c:pt idx="1">
                  <c:v> Znajomość z poprzednich wyjazdów</c:v>
                </c:pt>
                <c:pt idx="2">
                  <c:v> Internet</c:v>
                </c:pt>
                <c:pt idx="3">
                  <c:v> Foldery, katalogi, prospekty</c:v>
                </c:pt>
                <c:pt idx="4">
                  <c:v> Punkty informacji turystycznej</c:v>
                </c:pt>
                <c:pt idx="5">
                  <c:v> Telewizja</c:v>
                </c:pt>
                <c:pt idx="6">
                  <c:v> Biura podróży</c:v>
                </c:pt>
                <c:pt idx="7">
                  <c:v> Radio</c:v>
                </c:pt>
                <c:pt idx="8">
                  <c:v> Prasa</c:v>
                </c:pt>
                <c:pt idx="9">
                  <c:v> Targi turystyczne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52</c:v>
                </c:pt>
                <c:pt idx="1">
                  <c:v>41</c:v>
                </c:pt>
                <c:pt idx="2">
                  <c:v>21</c:v>
                </c:pt>
                <c:pt idx="3">
                  <c:v>19</c:v>
                </c:pt>
                <c:pt idx="4">
                  <c:v>13</c:v>
                </c:pt>
                <c:pt idx="5">
                  <c:v>7.0000000000000009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2873216"/>
        <c:axId val="132904832"/>
      </c:barChart>
      <c:catAx>
        <c:axId val="13287321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32904832"/>
        <c:crosses val="autoZero"/>
        <c:auto val="1"/>
        <c:lblAlgn val="ctr"/>
        <c:lblOffset val="100"/>
        <c:noMultiLvlLbl val="0"/>
      </c:catAx>
      <c:valAx>
        <c:axId val="1329048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328732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56.000000000000007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7988864"/>
        <c:axId val="107990400"/>
      </c:barChart>
      <c:catAx>
        <c:axId val="107988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799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9904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0798886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24542854129023E-2"/>
          <c:y val="0.15464778923491729"/>
          <c:w val="0.93676762035951178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88040192"/>
        <c:axId val="88041728"/>
      </c:barChart>
      <c:catAx>
        <c:axId val="880401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8041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0417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8804019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835303388495E-2"/>
          <c:y val="0.82048942253087975"/>
          <c:w val="0.98739164696611503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87990656"/>
        <c:axId val="87992192"/>
      </c:barChart>
      <c:catAx>
        <c:axId val="87990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79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99219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8799065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797376"/>
        <c:axId val="109798912"/>
      </c:barChart>
      <c:catAx>
        <c:axId val="109797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79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7989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097973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918464"/>
        <c:axId val="109920256"/>
      </c:barChart>
      <c:catAx>
        <c:axId val="109918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92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92025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0991846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638400"/>
        <c:axId val="109639936"/>
      </c:barChart>
      <c:catAx>
        <c:axId val="1096384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639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6399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0963840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537152"/>
        <c:axId val="109538688"/>
      </c:barChart>
      <c:catAx>
        <c:axId val="109537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53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5386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095371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283776"/>
        <c:axId val="110301952"/>
      </c:barChart>
      <c:catAx>
        <c:axId val="110283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3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3019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2837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976960"/>
        <c:axId val="109986944"/>
      </c:barChart>
      <c:catAx>
        <c:axId val="109976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98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9869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0997696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33709418412038"/>
          <c:y val="0.28114821767548498"/>
          <c:w val="0.41866290581588089"/>
          <c:h val="0.718851782324516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 Miasto pow. 200 tys. mieszkańców</c:v>
                </c:pt>
              </c:strCache>
            </c:strRef>
          </c:tx>
          <c:spPr>
            <a:solidFill>
              <a:schemeClr val="accent1"/>
            </a:solidFill>
            <a:ln w="12494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 Miasto 50-200 tys. mieszkańców</c:v>
                </c:pt>
              </c:strCache>
            </c:strRef>
          </c:tx>
          <c:spPr>
            <a:solidFill>
              <a:schemeClr val="accent2"/>
            </a:solidFill>
            <a:ln w="1249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774737803681441E-3"/>
                  <c:y val="-4.94464637832005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6"/>
          <c:order val="2"/>
          <c:tx>
            <c:strRef>
              <c:f>Sheet1!$A$5</c:f>
              <c:strCache>
                <c:ptCount val="1"/>
                <c:pt idx="0">
                  <c:v> Miasto 20-50 tys. mieszkańców</c:v>
                </c:pt>
              </c:strCache>
            </c:strRef>
          </c:tx>
          <c:spPr>
            <a:solidFill>
              <a:schemeClr val="accent3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 Miasto pon. 20 tys. mieszkańców</c:v>
                </c:pt>
              </c:strCache>
            </c:strRef>
          </c:tx>
          <c:spPr>
            <a:solidFill>
              <a:schemeClr val="accent4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chemeClr val="accent5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361984"/>
        <c:axId val="84363520"/>
      </c:barChart>
      <c:catAx>
        <c:axId val="84361984"/>
        <c:scaling>
          <c:orientation val="minMax"/>
        </c:scaling>
        <c:delete val="1"/>
        <c:axPos val="b"/>
        <c:majorTickMark val="out"/>
        <c:minorTickMark val="none"/>
        <c:tickLblPos val="none"/>
        <c:crossAx val="84363520"/>
        <c:crosses val="autoZero"/>
        <c:auto val="1"/>
        <c:lblAlgn val="ctr"/>
        <c:lblOffset val="100"/>
        <c:noMultiLvlLbl val="0"/>
      </c:catAx>
      <c:valAx>
        <c:axId val="84363520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84361984"/>
        <c:crosses val="autoZero"/>
        <c:crossBetween val="between"/>
        <c:majorUnit val="0.1"/>
        <c:minorUnit val="1.0000000000000005E-2"/>
      </c:valAx>
      <c:spPr>
        <a:noFill/>
        <a:ln w="24988">
          <a:noFill/>
        </a:ln>
      </c:spPr>
    </c:plotArea>
    <c:legend>
      <c:legendPos val="r"/>
      <c:layout>
        <c:manualLayout>
          <c:xMode val="edge"/>
          <c:yMode val="edge"/>
          <c:x val="0"/>
          <c:y val="0.53320717363149961"/>
          <c:w val="0.60250484845793362"/>
          <c:h val="0.46545930849678224"/>
        </c:manualLayout>
      </c:layout>
      <c:overlay val="0"/>
      <c:spPr>
        <a:noFill/>
        <a:ln w="24988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4" b="1" i="0" u="none" strike="noStrike" baseline="0">
          <a:solidFill>
            <a:schemeClr val="tx1"/>
          </a:solidFill>
          <a:latin typeface="+mn-lt"/>
          <a:ea typeface="MS PGothic"/>
          <a:cs typeface="MS PGothic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127360"/>
        <c:axId val="110145536"/>
      </c:barChart>
      <c:catAx>
        <c:axId val="110127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14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1455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012736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061440"/>
        <c:axId val="110062976"/>
      </c:barChart>
      <c:catAx>
        <c:axId val="110061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06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06297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06144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215552"/>
        <c:axId val="110217088"/>
      </c:barChart>
      <c:catAx>
        <c:axId val="110215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217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2170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2155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700032"/>
        <c:axId val="110701568"/>
      </c:barChart>
      <c:catAx>
        <c:axId val="110700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701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70156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70003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739840"/>
        <c:axId val="110741376"/>
      </c:barChart>
      <c:catAx>
        <c:axId val="1107398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74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74137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073984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899200"/>
        <c:axId val="110900736"/>
      </c:barChart>
      <c:catAx>
        <c:axId val="110899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90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9007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89920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442752"/>
        <c:axId val="110465024"/>
      </c:barChart>
      <c:catAx>
        <c:axId val="110442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46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46502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4427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534016"/>
        <c:axId val="110544000"/>
      </c:barChart>
      <c:catAx>
        <c:axId val="110534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54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5440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53401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586112"/>
        <c:axId val="110596096"/>
      </c:barChart>
      <c:catAx>
        <c:axId val="110586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59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59609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058611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0954368"/>
        <c:axId val="110955904"/>
      </c:barChart>
      <c:catAx>
        <c:axId val="1109543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095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9559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095436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292253738080625"/>
          <c:y val="0.29966556766733482"/>
          <c:w val="0.40474561641738122"/>
          <c:h val="0.70009307314918789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chemeClr val="accent1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chemeClr val="accent2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chemeClr val="accent3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chemeClr val="accent4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chemeClr val="accent5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chemeClr val="accent6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668928"/>
        <c:axId val="98670464"/>
      </c:barChart>
      <c:catAx>
        <c:axId val="98668928"/>
        <c:scaling>
          <c:orientation val="minMax"/>
        </c:scaling>
        <c:delete val="1"/>
        <c:axPos val="b"/>
        <c:majorTickMark val="out"/>
        <c:minorTickMark val="none"/>
        <c:tickLblPos val="none"/>
        <c:crossAx val="98670464"/>
        <c:crosses val="autoZero"/>
        <c:auto val="1"/>
        <c:lblAlgn val="ctr"/>
        <c:lblOffset val="100"/>
        <c:noMultiLvlLbl val="0"/>
      </c:catAx>
      <c:valAx>
        <c:axId val="98670464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98668928"/>
        <c:crosses val="autoZero"/>
        <c:crossBetween val="between"/>
        <c:majorUnit val="0.1"/>
        <c:minorUnit val="2.0799999999999998E-3"/>
      </c:valAx>
      <c:spPr>
        <a:noFill/>
        <a:ln w="25016">
          <a:noFill/>
        </a:ln>
      </c:spPr>
    </c:plotArea>
    <c:legend>
      <c:legendPos val="r"/>
      <c:layout>
        <c:manualLayout>
          <c:xMode val="edge"/>
          <c:yMode val="edge"/>
          <c:x val="0"/>
          <c:y val="0.49264907482592957"/>
          <c:w val="0.3185720258317159"/>
          <c:h val="0.50698307632153261"/>
        </c:manualLayout>
      </c:layout>
      <c:overlay val="0"/>
      <c:spPr>
        <a:noFill/>
        <a:ln w="25016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1083904"/>
        <c:axId val="111085440"/>
      </c:barChart>
      <c:catAx>
        <c:axId val="111083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108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085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108390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317952"/>
        <c:axId val="112319488"/>
      </c:barChart>
      <c:catAx>
        <c:axId val="112317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31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3194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23179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619904"/>
        <c:axId val="112621440"/>
      </c:barChart>
      <c:catAx>
        <c:axId val="112619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621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621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261990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24542854129023E-2"/>
          <c:y val="0.15464778923491729"/>
          <c:w val="0.93676762035951178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696320"/>
        <c:axId val="112702208"/>
      </c:barChart>
      <c:catAx>
        <c:axId val="112696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70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70220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269632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835303388495E-2"/>
          <c:y val="0.82048942253087975"/>
          <c:w val="0.98739164696611503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257664"/>
        <c:axId val="112726400"/>
      </c:barChart>
      <c:catAx>
        <c:axId val="112257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72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7264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225766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396544"/>
        <c:axId val="112410624"/>
      </c:barChart>
      <c:catAx>
        <c:axId val="112396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41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1062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239654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497408"/>
        <c:axId val="112498944"/>
      </c:barChart>
      <c:catAx>
        <c:axId val="1124974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49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989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249740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085440"/>
        <c:axId val="113091328"/>
      </c:barChart>
      <c:catAx>
        <c:axId val="113085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09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91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08544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181056"/>
        <c:axId val="113182592"/>
      </c:barChart>
      <c:catAx>
        <c:axId val="1131810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18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18259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18105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793856"/>
        <c:axId val="112820224"/>
      </c:barChart>
      <c:catAx>
        <c:axId val="112793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820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82022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279385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27184781210939"/>
          <c:y val="0.27513947826452756"/>
          <c:w val="0.41372815218789127"/>
          <c:h val="0.722069904770918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chemeClr val="accent1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Średnie i policealne</c:v>
                </c:pt>
              </c:strCache>
            </c:strRef>
          </c:tx>
          <c:spPr>
            <a:solidFill>
              <a:schemeClr val="accent2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chemeClr val="accent3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Podstawowe i gimnazjalne</c:v>
                </c:pt>
              </c:strCache>
            </c:strRef>
          </c:tx>
          <c:spPr>
            <a:solidFill>
              <a:schemeClr val="accent4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715136"/>
        <c:axId val="98716672"/>
      </c:barChart>
      <c:catAx>
        <c:axId val="98715136"/>
        <c:scaling>
          <c:orientation val="minMax"/>
        </c:scaling>
        <c:delete val="1"/>
        <c:axPos val="b"/>
        <c:majorTickMark val="out"/>
        <c:minorTickMark val="none"/>
        <c:tickLblPos val="none"/>
        <c:crossAx val="98716672"/>
        <c:crosses val="autoZero"/>
        <c:auto val="1"/>
        <c:lblAlgn val="ctr"/>
        <c:lblOffset val="100"/>
        <c:noMultiLvlLbl val="0"/>
      </c:catAx>
      <c:valAx>
        <c:axId val="98716672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98715136"/>
        <c:crosses val="autoZero"/>
        <c:crossBetween val="between"/>
        <c:majorUnit val="1"/>
        <c:minorUnit val="0.2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1.2598425196850406E-2"/>
          <c:y val="0.60048276318401372"/>
          <c:w val="0.57667803335606671"/>
          <c:h val="0.39893019254946066"/>
        </c:manualLayout>
      </c:layout>
      <c:overlay val="0"/>
      <c:spPr>
        <a:noFill/>
        <a:ln w="25384">
          <a:noFill/>
        </a:ln>
      </c:spPr>
      <c:txPr>
        <a:bodyPr/>
        <a:lstStyle/>
        <a:p>
          <a:pPr>
            <a:defRPr sz="919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chemeClr val="tx1"/>
          </a:solidFill>
          <a:latin typeface="MS PGothic"/>
          <a:ea typeface="MS PGothic"/>
          <a:cs typeface="MS PGothic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24542854129023E-2"/>
          <c:y val="0.15464778923491729"/>
          <c:w val="0.93676762035951178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862336"/>
        <c:axId val="112863872"/>
      </c:barChart>
      <c:catAx>
        <c:axId val="112862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86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86387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286233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835303388495E-2"/>
          <c:y val="0.82048942253087975"/>
          <c:w val="0.98739164696611503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2939776"/>
        <c:axId val="112941312"/>
      </c:barChart>
      <c:catAx>
        <c:axId val="112939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294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9413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29397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570176"/>
        <c:axId val="113571712"/>
      </c:barChart>
      <c:catAx>
        <c:axId val="113570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57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717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5701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576576"/>
        <c:axId val="113594752"/>
      </c:barChart>
      <c:catAx>
        <c:axId val="113576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59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5947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5765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7.0000000000000009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742976"/>
        <c:axId val="113744512"/>
      </c:barChart>
      <c:catAx>
        <c:axId val="113742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74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7445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74297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785088"/>
        <c:axId val="113803264"/>
      </c:barChart>
      <c:catAx>
        <c:axId val="1137850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80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80326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78508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3929600"/>
        <c:axId val="113955968"/>
      </c:barChart>
      <c:catAx>
        <c:axId val="1139296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395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95596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392960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33709418412038"/>
          <c:y val="0.28114821767548498"/>
          <c:w val="0.41866290581588111"/>
          <c:h val="0.718851782324517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 Miasto pow. 200 tys. mieszkańców</c:v>
                </c:pt>
              </c:strCache>
            </c:strRef>
          </c:tx>
          <c:spPr>
            <a:solidFill>
              <a:schemeClr val="accent1"/>
            </a:solidFill>
            <a:ln w="12494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 Miasto 50-200 tys. mieszkańców</c:v>
                </c:pt>
              </c:strCache>
            </c:strRef>
          </c:tx>
          <c:spPr>
            <a:solidFill>
              <a:schemeClr val="accent2"/>
            </a:solidFill>
            <a:ln w="1249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774737803681441E-3"/>
                  <c:y val="-4.94464637832005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6"/>
          <c:order val="2"/>
          <c:tx>
            <c:strRef>
              <c:f>Sheet1!$A$5</c:f>
              <c:strCache>
                <c:ptCount val="1"/>
                <c:pt idx="0">
                  <c:v> Miasto 20-50 tys. mieszkańców</c:v>
                </c:pt>
              </c:strCache>
            </c:strRef>
          </c:tx>
          <c:spPr>
            <a:solidFill>
              <a:schemeClr val="accent3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 Miasto pon. 20 tys. mieszkańców</c:v>
                </c:pt>
              </c:strCache>
            </c:strRef>
          </c:tx>
          <c:spPr>
            <a:solidFill>
              <a:schemeClr val="accent4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chemeClr val="accent5"/>
            </a:solidFill>
            <a:ln w="12494">
              <a:noFill/>
              <a:prstDash val="solid"/>
            </a:ln>
          </c:spPr>
          <c:invertIfNegative val="0"/>
          <c:dLbls>
            <c:spPr>
              <a:noFill/>
              <a:ln w="2498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3347584"/>
        <c:axId val="113357568"/>
      </c:barChart>
      <c:catAx>
        <c:axId val="113347584"/>
        <c:scaling>
          <c:orientation val="minMax"/>
        </c:scaling>
        <c:delete val="1"/>
        <c:axPos val="b"/>
        <c:majorTickMark val="out"/>
        <c:minorTickMark val="none"/>
        <c:tickLblPos val="none"/>
        <c:crossAx val="113357568"/>
        <c:crosses val="autoZero"/>
        <c:auto val="1"/>
        <c:lblAlgn val="ctr"/>
        <c:lblOffset val="100"/>
        <c:noMultiLvlLbl val="0"/>
      </c:catAx>
      <c:valAx>
        <c:axId val="113357568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113347584"/>
        <c:crosses val="autoZero"/>
        <c:crossBetween val="between"/>
        <c:majorUnit val="0.1"/>
        <c:minorUnit val="1.0000000000000005E-2"/>
      </c:valAx>
      <c:spPr>
        <a:noFill/>
        <a:ln w="24988">
          <a:noFill/>
        </a:ln>
      </c:spPr>
    </c:plotArea>
    <c:legend>
      <c:legendPos val="r"/>
      <c:layout>
        <c:manualLayout>
          <c:xMode val="edge"/>
          <c:yMode val="edge"/>
          <c:x val="0"/>
          <c:y val="0.53320717363149961"/>
          <c:w val="0.60250484845793351"/>
          <c:h val="0.46545930849678224"/>
        </c:manualLayout>
      </c:layout>
      <c:overlay val="0"/>
      <c:spPr>
        <a:noFill/>
        <a:ln w="24988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4" b="1" i="0" u="none" strike="noStrike" baseline="0">
          <a:solidFill>
            <a:schemeClr val="tx1"/>
          </a:solidFill>
          <a:latin typeface="+mn-lt"/>
          <a:ea typeface="MS PGothic"/>
          <a:cs typeface="MS PGothic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292253738080625"/>
          <c:y val="0.29966556766733482"/>
          <c:w val="0.4047456164173811"/>
          <c:h val="0.70009307314918834"/>
        </c:manualLayout>
      </c:layout>
      <c:barChart>
        <c:barDir val="col"/>
        <c:grouping val="percent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chemeClr val="accent1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chemeClr val="accent2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chemeClr val="accent3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chemeClr val="accent4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chemeClr val="accent5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chemeClr val="accent6"/>
            </a:solidFill>
            <a:ln w="12508">
              <a:noFill/>
              <a:prstDash val="solid"/>
            </a:ln>
          </c:spPr>
          <c:invertIfNegative val="0"/>
          <c:dLbls>
            <c:spPr>
              <a:noFill/>
              <a:ln w="25016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3392256"/>
        <c:axId val="113402240"/>
      </c:barChart>
      <c:catAx>
        <c:axId val="113392256"/>
        <c:scaling>
          <c:orientation val="minMax"/>
        </c:scaling>
        <c:delete val="1"/>
        <c:axPos val="b"/>
        <c:majorTickMark val="out"/>
        <c:minorTickMark val="none"/>
        <c:tickLblPos val="none"/>
        <c:crossAx val="113402240"/>
        <c:crosses val="autoZero"/>
        <c:auto val="1"/>
        <c:lblAlgn val="ctr"/>
        <c:lblOffset val="100"/>
        <c:noMultiLvlLbl val="0"/>
      </c:catAx>
      <c:valAx>
        <c:axId val="113402240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113392256"/>
        <c:crosses val="autoZero"/>
        <c:crossBetween val="between"/>
        <c:majorUnit val="0.1"/>
        <c:minorUnit val="2.0799999999999998E-3"/>
      </c:valAx>
      <c:spPr>
        <a:noFill/>
        <a:ln w="25016">
          <a:noFill/>
        </a:ln>
      </c:spPr>
    </c:plotArea>
    <c:legend>
      <c:legendPos val="r"/>
      <c:layout>
        <c:manualLayout>
          <c:xMode val="edge"/>
          <c:yMode val="edge"/>
          <c:x val="0"/>
          <c:y val="0.49264907482592957"/>
          <c:w val="0.31857202583171601"/>
          <c:h val="0.50698307632153261"/>
        </c:manualLayout>
      </c:layout>
      <c:overlay val="0"/>
      <c:spPr>
        <a:noFill/>
        <a:ln w="25016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27184781210939"/>
          <c:y val="0.27513947826452756"/>
          <c:w val="0.41372815218789138"/>
          <c:h val="0.722069904770918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chemeClr val="accent1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Średnie i policealne</c:v>
                </c:pt>
              </c:strCache>
            </c:strRef>
          </c:tx>
          <c:spPr>
            <a:solidFill>
              <a:schemeClr val="accent2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chemeClr val="accent3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Podstawowe i gimnazjalne</c:v>
                </c:pt>
              </c:strCache>
            </c:strRef>
          </c:tx>
          <c:spPr>
            <a:solidFill>
              <a:schemeClr val="accent4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4298880"/>
        <c:axId val="114300416"/>
      </c:barChart>
      <c:catAx>
        <c:axId val="114298880"/>
        <c:scaling>
          <c:orientation val="minMax"/>
        </c:scaling>
        <c:delete val="1"/>
        <c:axPos val="b"/>
        <c:majorTickMark val="out"/>
        <c:minorTickMark val="none"/>
        <c:tickLblPos val="none"/>
        <c:crossAx val="114300416"/>
        <c:crosses val="autoZero"/>
        <c:auto val="1"/>
        <c:lblAlgn val="ctr"/>
        <c:lblOffset val="100"/>
        <c:noMultiLvlLbl val="0"/>
      </c:catAx>
      <c:valAx>
        <c:axId val="114300416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114298880"/>
        <c:crosses val="autoZero"/>
        <c:crossBetween val="between"/>
        <c:majorUnit val="1"/>
        <c:minorUnit val="0.2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1.2598425196850407E-2"/>
          <c:y val="0.6004827631840135"/>
          <c:w val="0.57667803335606693"/>
          <c:h val="0.39893019254946088"/>
        </c:manualLayout>
      </c:layout>
      <c:overlay val="0"/>
      <c:spPr>
        <a:noFill/>
        <a:ln w="25384">
          <a:noFill/>
        </a:ln>
      </c:spPr>
      <c:txPr>
        <a:bodyPr/>
        <a:lstStyle/>
        <a:p>
          <a:pPr>
            <a:defRPr sz="919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chemeClr val="tx1"/>
          </a:solidFill>
          <a:latin typeface="MS PGothic"/>
          <a:ea typeface="MS PGothic"/>
          <a:cs typeface="MS PGothic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27184781210939"/>
          <c:y val="0.27513947826452756"/>
          <c:w val="0.41372815218789138"/>
          <c:h val="0.722069904770918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chemeClr val="accent1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Średnie i policealne</c:v>
                </c:pt>
              </c:strCache>
            </c:strRef>
          </c:tx>
          <c:spPr>
            <a:solidFill>
              <a:schemeClr val="accent2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chemeClr val="accent3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Podstawowe i gimnazjalne</c:v>
                </c:pt>
              </c:strCache>
            </c:strRef>
          </c:tx>
          <c:spPr>
            <a:solidFill>
              <a:schemeClr val="accent4"/>
            </a:solidFill>
            <a:ln w="12692">
              <a:noFill/>
              <a:prstDash val="solid"/>
            </a:ln>
          </c:spPr>
          <c:invertIfNegative val="0"/>
          <c:dLbls>
            <c:spPr>
              <a:noFill/>
              <a:ln w="2538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XXX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104320"/>
        <c:axId val="108122496"/>
      </c:barChart>
      <c:catAx>
        <c:axId val="108104320"/>
        <c:scaling>
          <c:orientation val="minMax"/>
        </c:scaling>
        <c:delete val="1"/>
        <c:axPos val="b"/>
        <c:majorTickMark val="out"/>
        <c:minorTickMark val="none"/>
        <c:tickLblPos val="none"/>
        <c:crossAx val="108122496"/>
        <c:crosses val="autoZero"/>
        <c:auto val="1"/>
        <c:lblAlgn val="ctr"/>
        <c:lblOffset val="100"/>
        <c:noMultiLvlLbl val="0"/>
      </c:catAx>
      <c:valAx>
        <c:axId val="108122496"/>
        <c:scaling>
          <c:orientation val="minMax"/>
          <c:max val="1.02"/>
          <c:min val="-2.0000000000000011E-2"/>
        </c:scaling>
        <c:delete val="1"/>
        <c:axPos val="l"/>
        <c:numFmt formatCode="0%" sourceLinked="1"/>
        <c:majorTickMark val="out"/>
        <c:minorTickMark val="none"/>
        <c:tickLblPos val="none"/>
        <c:crossAx val="108104320"/>
        <c:crosses val="autoZero"/>
        <c:crossBetween val="between"/>
        <c:majorUnit val="1"/>
        <c:minorUnit val="0.2"/>
      </c:valAx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1.2598425196850407E-2"/>
          <c:y val="0.6004827631840135"/>
          <c:w val="0.57667803335606749"/>
          <c:h val="0.39893019254946127"/>
        </c:manualLayout>
      </c:layout>
      <c:overlay val="0"/>
      <c:spPr>
        <a:noFill/>
        <a:ln w="25384">
          <a:noFill/>
        </a:ln>
      </c:spPr>
      <c:txPr>
        <a:bodyPr/>
        <a:lstStyle/>
        <a:p>
          <a:pPr>
            <a:defRPr sz="919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chemeClr val="tx1"/>
          </a:solidFill>
          <a:latin typeface="MS PGothic"/>
          <a:ea typeface="MS PGothic"/>
          <a:cs typeface="MS PGothic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93614028262844"/>
          <c:y val="0.2618278667345178"/>
          <c:w val="0.42042147763556692"/>
          <c:h val="0.71143852203260149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Płeć</c:v>
                </c:pt>
              </c:strCache>
            </c:strRef>
          </c:tx>
          <c:spPr>
            <a:solidFill>
              <a:schemeClr val="accent1"/>
            </a:solidFill>
            <a:ln w="12639">
              <a:noFill/>
              <a:prstDash val="solid"/>
            </a:ln>
          </c:spPr>
          <c:dPt>
            <c:idx val="1"/>
            <c:bubble3D val="0"/>
            <c:spPr>
              <a:solidFill>
                <a:schemeClr val="accent2"/>
              </a:solidFill>
              <a:ln w="12639">
                <a:noFill/>
                <a:prstDash val="solid"/>
              </a:ln>
            </c:spPr>
          </c:dPt>
          <c:dLbls>
            <c:spPr>
              <a:noFill/>
              <a:ln w="25278">
                <a:noFill/>
              </a:ln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Mężczyzna</c:v>
                </c:pt>
                <c:pt idx="1">
                  <c:v>Kobieta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278">
          <a:noFill/>
        </a:ln>
      </c:spPr>
    </c:plotArea>
    <c:legend>
      <c:legendPos val="l"/>
      <c:layout/>
      <c:overlay val="0"/>
      <c:spPr>
        <a:noFill/>
        <a:ln w="25278">
          <a:noFill/>
        </a:ln>
      </c:spPr>
      <c:txPr>
        <a:bodyPr/>
        <a:lstStyle/>
        <a:p>
          <a:pPr>
            <a:defRPr b="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 Tak, w sezonie letnim, jak i zimowym</c:v>
                </c:pt>
                <c:pt idx="1">
                  <c:v> Tak, w sezonie letnim</c:v>
                </c:pt>
                <c:pt idx="2">
                  <c:v> Tak, w sezonie zimowym</c:v>
                </c:pt>
                <c:pt idx="3">
                  <c:v> Nie, jestem tu pierwszy raz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43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4021566320193502"/>
          <c:y val="0.64609906254295224"/>
          <c:w val="0.52987731799263471"/>
          <c:h val="0.34689057149938474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Indywidualny</c:v>
                </c:pt>
                <c:pt idx="1">
                  <c:v>Zorganizowany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49235933307439783"/>
          <c:y val="0.76527528382322174"/>
          <c:w val="0.41364540766057384"/>
          <c:h val="0.14557935706664207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454676842475459E-3"/>
          <c:y val="0.15798044148073226"/>
          <c:w val="0.54545444063656245"/>
          <c:h val="0.842019558519268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</c:spPr>
          </c:dPt>
          <c:dPt>
            <c:idx val="1"/>
            <c:bubble3D val="0"/>
            <c:spPr>
              <a:solidFill>
                <a:srgbClr val="F7911E"/>
              </a:solidFill>
            </c:spPr>
          </c:dPt>
          <c:dPt>
            <c:idx val="2"/>
            <c:bubble3D val="0"/>
            <c:spPr>
              <a:solidFill>
                <a:srgbClr val="EF5205"/>
              </a:solidFill>
            </c:spPr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Turystyczno-wypoczynkowy</c:v>
                </c:pt>
                <c:pt idx="1">
                  <c:v> Częściowo turystyczny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9"/>
      </c:doughnutChart>
      <c:spPr>
        <a:noFill/>
      </c:spPr>
    </c:plotArea>
    <c:legend>
      <c:legendPos val="r"/>
      <c:layout>
        <c:manualLayout>
          <c:xMode val="edge"/>
          <c:yMode val="edge"/>
          <c:x val="0.47539025497708071"/>
          <c:y val="0.7051765910179183"/>
          <c:w val="0.52460981238210225"/>
          <c:h val="0.2926436123161536"/>
        </c:manualLayout>
      </c:layout>
      <c:overlay val="0"/>
      <c:txPr>
        <a:bodyPr/>
        <a:lstStyle/>
        <a:p>
          <a:pPr>
            <a:defRPr sz="9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835880926604421E-2"/>
          <c:w val="0.99997679718103571"/>
          <c:h val="0.6204388163114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 Sam\sama</c:v>
                </c:pt>
                <c:pt idx="1">
                  <c:v> Z partnerem</c:v>
                </c:pt>
                <c:pt idx="2">
                  <c:v> Z rodziną</c:v>
                </c:pt>
                <c:pt idx="3">
                  <c:v> Ze znajomymi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</c:v>
                </c:pt>
                <c:pt idx="1">
                  <c:v>59</c:v>
                </c:pt>
                <c:pt idx="2">
                  <c:v>32</c:v>
                </c:pt>
                <c:pt idx="3">
                  <c:v>14.000000000000002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14235648"/>
        <c:axId val="114241536"/>
      </c:barChart>
      <c:catAx>
        <c:axId val="1142356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14241536"/>
        <c:crosses val="autoZero"/>
        <c:auto val="1"/>
        <c:lblAlgn val="ctr"/>
        <c:lblOffset val="100"/>
        <c:noMultiLvlLbl val="0"/>
      </c:catAx>
      <c:valAx>
        <c:axId val="114241536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</a:endParaRPr>
              </a:p>
            </c:rich>
          </c:tx>
          <c:layout>
            <c:manualLayout>
              <c:xMode val="edge"/>
              <c:yMode val="edge"/>
              <c:x val="2.8417630267983482E-2"/>
              <c:y val="0"/>
            </c:manualLayout>
          </c:layout>
          <c:overlay val="0"/>
        </c:title>
        <c:numFmt formatCode="0" sourceLinked="1"/>
        <c:majorTickMark val="out"/>
        <c:minorTickMark val="none"/>
        <c:tickLblPos val="none"/>
        <c:crossAx val="11423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Bez noclegu</c:v>
                </c:pt>
                <c:pt idx="1">
                  <c:v> Na 1-3 noclegi</c:v>
                </c:pt>
                <c:pt idx="2">
                  <c:v> Na 4 noclegi i więcej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53499304936145098"/>
          <c:y val="0.69517162424659262"/>
          <c:w val="0.41364540766057384"/>
          <c:h val="0.29279704217756319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55.000000000000007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440832"/>
        <c:axId val="114442624"/>
      </c:barChart>
      <c:catAx>
        <c:axId val="114440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44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4262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444083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24542854129023E-2"/>
          <c:y val="0.15464778923491729"/>
          <c:w val="0.93676762035951178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759168"/>
        <c:axId val="114760704"/>
      </c:barChart>
      <c:catAx>
        <c:axId val="114759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76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7607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475916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835303388495E-2"/>
          <c:y val="0.82048942253087975"/>
          <c:w val="0.98739164696611503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873472"/>
        <c:axId val="114875008"/>
      </c:barChart>
      <c:catAx>
        <c:axId val="1148734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87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7500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487347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946048"/>
        <c:axId val="114947584"/>
      </c:barChart>
      <c:catAx>
        <c:axId val="114946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947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94758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494604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Bez noclegu</c:v>
                </c:pt>
                <c:pt idx="1">
                  <c:v> Na 1-3 noclegi</c:v>
                </c:pt>
                <c:pt idx="2">
                  <c:v> Na 4 noclegi i więcej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23</c:v>
                </c:pt>
                <c:pt idx="2">
                  <c:v>28.000000000000004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53499304936145098"/>
          <c:y val="0.69517162424659262"/>
          <c:w val="0.41364540766057384"/>
          <c:h val="0.29279704217756319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111040"/>
        <c:axId val="115112576"/>
      </c:barChart>
      <c:catAx>
        <c:axId val="115111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11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11257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11104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148672"/>
        <c:axId val="115150208"/>
      </c:barChart>
      <c:catAx>
        <c:axId val="115148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15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15020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14867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253632"/>
        <c:axId val="115255168"/>
      </c:barChart>
      <c:catAx>
        <c:axId val="1152536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25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25516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25363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365760"/>
        <c:axId val="115367296"/>
      </c:barChart>
      <c:catAx>
        <c:axId val="115365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367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36729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36576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501888"/>
        <c:axId val="114515968"/>
      </c:barChart>
      <c:catAx>
        <c:axId val="114501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51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1596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450188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553984"/>
        <c:axId val="114555520"/>
      </c:barChart>
      <c:catAx>
        <c:axId val="114553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55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55552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455398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4627328"/>
        <c:axId val="114628864"/>
      </c:barChart>
      <c:catAx>
        <c:axId val="1146273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62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62886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462732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698304"/>
        <c:axId val="115708288"/>
      </c:barChart>
      <c:catAx>
        <c:axId val="115698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70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7082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69830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740032"/>
        <c:axId val="115754112"/>
      </c:barChart>
      <c:catAx>
        <c:axId val="115740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75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7541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74003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427584"/>
        <c:axId val="115437568"/>
      </c:barChart>
      <c:catAx>
        <c:axId val="115427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43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43756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5427584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 Tak, w sezonie letnim, jak i zimowym</c:v>
                </c:pt>
                <c:pt idx="1">
                  <c:v> Tak, w sezonie letnim</c:v>
                </c:pt>
                <c:pt idx="2">
                  <c:v> Tak, w sezonie zimowym</c:v>
                </c:pt>
                <c:pt idx="3">
                  <c:v> Nie, jestem tu pierwszy raz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44</c:v>
                </c:pt>
                <c:pt idx="2">
                  <c:v>2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4021566320193502"/>
          <c:y val="0.64609906254295224"/>
          <c:w val="0.52987731799263471"/>
          <c:h val="0.34689057149938474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569792"/>
        <c:axId val="115571328"/>
      </c:barChart>
      <c:catAx>
        <c:axId val="1155697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57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571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56979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654016"/>
        <c:axId val="121906304"/>
      </c:barChart>
      <c:catAx>
        <c:axId val="1156540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190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9063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65401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1950208"/>
        <c:axId val="121951744"/>
      </c:barChart>
      <c:catAx>
        <c:axId val="121950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195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9517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195020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018432"/>
        <c:axId val="122024320"/>
      </c:barChart>
      <c:catAx>
        <c:axId val="122018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02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02432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2201843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082816"/>
        <c:axId val="122084352"/>
      </c:barChart>
      <c:catAx>
        <c:axId val="122082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08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0843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08281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244480"/>
        <c:axId val="122258560"/>
      </c:barChart>
      <c:catAx>
        <c:axId val="122244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25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2585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24448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7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196736"/>
        <c:axId val="122198272"/>
      </c:barChart>
      <c:catAx>
        <c:axId val="122196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19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19827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196736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867008"/>
        <c:axId val="115868800"/>
      </c:barChart>
      <c:catAx>
        <c:axId val="115867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86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8688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1586700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5919872"/>
        <c:axId val="115946240"/>
      </c:barChart>
      <c:catAx>
        <c:axId val="1159198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594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9462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591987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14.000000000000002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16028928"/>
        <c:axId val="116030464"/>
      </c:barChart>
      <c:catAx>
        <c:axId val="116028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603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3046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1602892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1916010498726E-3"/>
          <c:y val="0.14354138296304439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Indywidualny</c:v>
                </c:pt>
                <c:pt idx="1">
                  <c:v>Zorganizowany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r"/>
      <c:layout>
        <c:manualLayout>
          <c:xMode val="edge"/>
          <c:yMode val="edge"/>
          <c:x val="0.49235933307439783"/>
          <c:y val="0.76527528382322174"/>
          <c:w val="0.41364540766057384"/>
          <c:h val="0.14557935706664207"/>
        </c:manualLayout>
      </c:layout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312960"/>
        <c:axId val="122322944"/>
      </c:barChart>
      <c:catAx>
        <c:axId val="122312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32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3229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22312960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82048942253087975"/>
          <c:w val="0.98739661440313908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24542854129023E-2"/>
          <c:y val="0.15464778923491729"/>
          <c:w val="0.93676762035951178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557568"/>
        <c:axId val="122559104"/>
      </c:barChart>
      <c:catAx>
        <c:axId val="122557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55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5591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2255756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835303388495E-2"/>
          <c:y val="0.82048942253087975"/>
          <c:w val="0.98739164696611503"/>
          <c:h val="0.10074264393607794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28.999999999999996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409728"/>
        <c:axId val="122411264"/>
      </c:barChart>
      <c:catAx>
        <c:axId val="1224097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41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1126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40972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Od 15 do 19 lat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Od 20 do 29 lat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Od 30 do 39 lat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Od 40 do 49 lat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Od 50 do 59 lat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 60 i więcej lat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482048"/>
        <c:axId val="122492032"/>
      </c:barChart>
      <c:catAx>
        <c:axId val="122482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49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9203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48204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1.2603385596860864E-2"/>
          <c:y val="0.73135261991972467"/>
          <c:w val="0.98230475733370903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3053952"/>
        <c:axId val="123055488"/>
      </c:barChart>
      <c:catAx>
        <c:axId val="123053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3055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0554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30539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41959560021485E-2"/>
          <c:y val="3.2084749851950957E-2"/>
          <c:w val="0.93672254097277874"/>
          <c:h val="0.563125918452394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Wieś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Miasto pon. 20 tys. 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Miasto 20-50 tys. 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Miasto 50-200 tys. 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 Miasto pow. 200 tys. 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974208"/>
        <c:axId val="122975744"/>
      </c:barChart>
      <c:catAx>
        <c:axId val="122974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97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9757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97420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6199320071063541"/>
          <c:w val="1"/>
          <c:h val="0.38006799289364596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28.000000000000004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741888"/>
        <c:axId val="122743424"/>
      </c:barChart>
      <c:catAx>
        <c:axId val="1227418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74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74342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741888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xMode val="edge"/>
          <c:yMode val="edge"/>
          <c:x val="4.4242087166955227E-2"/>
          <c:y val="0.15464778923491729"/>
          <c:w val="0.93672256896694162"/>
          <c:h val="0.5631255481555126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 Wyższe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delete val="1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 Średnie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 Zasadnicze zawodowe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 Podstawowe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2849152"/>
        <c:axId val="122850688"/>
      </c:barChart>
      <c:catAx>
        <c:axId val="122849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285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8506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txPr>
          <a:bodyPr/>
          <a:lstStyle/>
          <a:p>
            <a:pPr>
              <a:defRPr sz="1000"/>
            </a:pPr>
            <a:endParaRPr lang="pl-PL"/>
          </a:p>
        </c:txPr>
        <c:crossAx val="122849152"/>
        <c:crosses val="autoZero"/>
        <c:crossBetween val="between"/>
      </c:valAx>
      <c:spPr>
        <a:noFill/>
        <a:ln w="25527">
          <a:noFill/>
        </a:ln>
      </c:spPr>
    </c:plotArea>
    <c:legend>
      <c:legendPos val="b"/>
      <c:layout>
        <c:manualLayout>
          <c:xMode val="edge"/>
          <c:yMode val="edge"/>
          <c:x val="0"/>
          <c:y val="0.73135261991972467"/>
          <c:w val="1"/>
          <c:h val="0.268647380080275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6043307086614"/>
          <c:y val="8.3003348152350179E-2"/>
          <c:w val="0.67916262029746277"/>
          <c:h val="0.81500243558043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dLbl>
              <c:idx val="16"/>
              <c:layout>
                <c:manualLayout>
                  <c:x val="-1.66158136482939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615813648293964E-2"/>
                  <c:y val="2.46641057103570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Arkusz1!$A$2:$A$19</c:f>
              <c:strCache>
                <c:ptCount val="18"/>
                <c:pt idx="0">
                  <c:v>Atmosfera pobytu </c:v>
                </c:pt>
                <c:pt idx="1">
                  <c:v> Przyroda (lasy, parki narodowe, krajobrazy)</c:v>
                </c:pt>
                <c:pt idx="2">
                  <c:v> Wyżywienie\gastronomia</c:v>
                </c:pt>
                <c:pt idx="3">
                  <c:v> Jakość obsługi</c:v>
                </c:pt>
                <c:pt idx="4">
                  <c:v> Pogoda</c:v>
                </c:pt>
                <c:pt idx="5">
                  <c:v> Zakwaterowanie\noclegi</c:v>
                </c:pt>
                <c:pt idx="6">
                  <c:v> Możliwość  poznania nowych ludzi</c:v>
                </c:pt>
                <c:pt idx="7">
                  <c:v> Atrakcje turystyczne (kultura, zabytki itp.)</c:v>
                </c:pt>
                <c:pt idx="8">
                  <c:v> Przystępna cena</c:v>
                </c:pt>
                <c:pt idx="9">
                  <c:v> Rozrywka</c:v>
                </c:pt>
                <c:pt idx="10">
                  <c:v> Bliskość terenów i atrakcji turystycznych w sąsiadujących gminach</c:v>
                </c:pt>
                <c:pt idx="11">
                  <c:v> Czystość</c:v>
                </c:pt>
                <c:pt idx="12">
                  <c:v> Możliwość  zakupów</c:v>
                </c:pt>
                <c:pt idx="13">
                  <c:v> Bliskość terenów i atrakcji turystycznych po drugiej stronie granicy</c:v>
                </c:pt>
                <c:pt idx="14">
                  <c:v> Bezpieczeństwo</c:v>
                </c:pt>
                <c:pt idx="15">
                  <c:v> Dogodna możliwość dojazdu</c:v>
                </c:pt>
                <c:pt idx="16">
                  <c:v> Dostęp do informacji turystycznej</c:v>
                </c:pt>
                <c:pt idx="17">
                  <c:v> Transport lokalny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78</c:v>
                </c:pt>
                <c:pt idx="1">
                  <c:v>54</c:v>
                </c:pt>
                <c:pt idx="2">
                  <c:v>37</c:v>
                </c:pt>
                <c:pt idx="3">
                  <c:v>35</c:v>
                </c:pt>
                <c:pt idx="4">
                  <c:v>22</c:v>
                </c:pt>
                <c:pt idx="5">
                  <c:v>19</c:v>
                </c:pt>
                <c:pt idx="6">
                  <c:v>16</c:v>
                </c:pt>
                <c:pt idx="7">
                  <c:v>14.000000000000002</c:v>
                </c:pt>
                <c:pt idx="8">
                  <c:v>13</c:v>
                </c:pt>
                <c:pt idx="9">
                  <c:v>11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9209856"/>
        <c:axId val="109241472"/>
      </c:barChart>
      <c:catAx>
        <c:axId val="1092098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solidFill>
                  <a:srgbClr val="333333"/>
                </a:solidFill>
              </a:defRPr>
            </a:pPr>
            <a:endParaRPr lang="pl-PL"/>
          </a:p>
        </c:txPr>
        <c:crossAx val="109241472"/>
        <c:crosses val="autoZero"/>
        <c:auto val="1"/>
        <c:lblAlgn val="ctr"/>
        <c:lblOffset val="100"/>
        <c:noMultiLvlLbl val="0"/>
      </c:catAx>
      <c:valAx>
        <c:axId val="1092414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0920985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6043307086614"/>
          <c:y val="8.3003348152350179E-2"/>
          <c:w val="0.67916262029746277"/>
          <c:h val="0.81500243558043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3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5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6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8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9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1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2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15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17"/>
            <c:invertIfNegative val="0"/>
            <c:bubble3D val="0"/>
            <c:spPr>
              <a:solidFill>
                <a:srgbClr val="EF5205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rgbClr val="C50017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Arkusz1!$A$2:$A$20</c:f>
              <c:strCache>
                <c:ptCount val="19"/>
                <c:pt idx="0">
                  <c:v>Przyroda (lasy, parki narodowe, krajobrazy itp.)</c:v>
                </c:pt>
                <c:pt idx="1">
                  <c:v> Pogoda</c:v>
                </c:pt>
                <c:pt idx="2">
                  <c:v> Bliskość terenów i atrakcji turystycznych po drugiej stronie granicy</c:v>
                </c:pt>
                <c:pt idx="3">
                  <c:v> Zakwaterowanie/ noclegi</c:v>
                </c:pt>
                <c:pt idx="4">
                  <c:v> Bezpieczeństwo</c:v>
                </c:pt>
                <c:pt idx="5">
                  <c:v> Jakość obsługi</c:v>
                </c:pt>
                <c:pt idx="6">
                  <c:v> Bliskość terenów i atrakcji turystycznych w sąsiadujących gminach</c:v>
                </c:pt>
                <c:pt idx="7">
                  <c:v> Czystość</c:v>
                </c:pt>
                <c:pt idx="8">
                  <c:v> Możliwość poznania nowych ludzi</c:v>
                </c:pt>
                <c:pt idx="9">
                  <c:v> Wyżywienie/ gastronomia</c:v>
                </c:pt>
                <c:pt idx="10">
                  <c:v> Dojazd</c:v>
                </c:pt>
                <c:pt idx="11">
                  <c:v> System oznakowania tras/ atrakcji turystycznych</c:v>
                </c:pt>
                <c:pt idx="12">
                  <c:v> Cena</c:v>
                </c:pt>
                <c:pt idx="13">
                  <c:v> Możliwość  zakupów</c:v>
                </c:pt>
                <c:pt idx="14">
                  <c:v> Atrakcje turystyczne (kultura, zabytki itp.)</c:v>
                </c:pt>
                <c:pt idx="15">
                  <c:v> Dostęp do informacji turystycznej</c:v>
                </c:pt>
                <c:pt idx="16">
                  <c:v> Rozrywka</c:v>
                </c:pt>
                <c:pt idx="17">
                  <c:v> Przewodnicy</c:v>
                </c:pt>
                <c:pt idx="18">
                  <c:v> Transport lokalny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4.7</c:v>
                </c:pt>
                <c:pt idx="1">
                  <c:v>4.5</c:v>
                </c:pt>
                <c:pt idx="2">
                  <c:v>4.5</c:v>
                </c:pt>
                <c:pt idx="3">
                  <c:v>4.4000000000000004</c:v>
                </c:pt>
                <c:pt idx="4">
                  <c:v>4.3</c:v>
                </c:pt>
                <c:pt idx="5">
                  <c:v>4.3</c:v>
                </c:pt>
                <c:pt idx="6">
                  <c:v>4.2</c:v>
                </c:pt>
                <c:pt idx="7">
                  <c:v>4.2</c:v>
                </c:pt>
                <c:pt idx="8">
                  <c:v>4.2</c:v>
                </c:pt>
                <c:pt idx="9">
                  <c:v>4.2</c:v>
                </c:pt>
                <c:pt idx="10">
                  <c:v>4.0999999999999996</c:v>
                </c:pt>
                <c:pt idx="11">
                  <c:v>4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3.7</c:v>
                </c:pt>
                <c:pt idx="16">
                  <c:v>3.6</c:v>
                </c:pt>
                <c:pt idx="17">
                  <c:v>3.6</c:v>
                </c:pt>
                <c:pt idx="18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9279104"/>
        <c:axId val="109286912"/>
      </c:barChart>
      <c:catAx>
        <c:axId val="10927910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solidFill>
                  <a:srgbClr val="333333"/>
                </a:solidFill>
              </a:defRPr>
            </a:pPr>
            <a:endParaRPr lang="pl-PL"/>
          </a:p>
        </c:txPr>
        <c:crossAx val="109286912"/>
        <c:crosses val="autoZero"/>
        <c:auto val="1"/>
        <c:lblAlgn val="ctr"/>
        <c:lblOffset val="100"/>
        <c:noMultiLvlLbl val="0"/>
      </c:catAx>
      <c:valAx>
        <c:axId val="109286912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out"/>
        <c:minorTickMark val="none"/>
        <c:tickLblPos val="none"/>
        <c:crossAx val="1092791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454676842475459E-3"/>
          <c:y val="0.15798044148073226"/>
          <c:w val="0.54545444063656245"/>
          <c:h val="0.842019558519268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</c:spPr>
          </c:dPt>
          <c:dPt>
            <c:idx val="1"/>
            <c:bubble3D val="0"/>
            <c:spPr>
              <a:solidFill>
                <a:srgbClr val="F7911E"/>
              </a:solidFill>
            </c:spPr>
          </c:dPt>
          <c:dPt>
            <c:idx val="2"/>
            <c:bubble3D val="0"/>
            <c:spPr>
              <a:solidFill>
                <a:srgbClr val="EF5205"/>
              </a:solidFill>
            </c:spPr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Turystyczno-wypoczynkowy</c:v>
                </c:pt>
                <c:pt idx="1">
                  <c:v> Częściowo turystyczny</c:v>
                </c:pt>
                <c:pt idx="2">
                  <c:v> Religijny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9"/>
      </c:doughnutChart>
      <c:spPr>
        <a:noFill/>
      </c:spPr>
    </c:plotArea>
    <c:legend>
      <c:legendPos val="r"/>
      <c:layout>
        <c:manualLayout>
          <c:xMode val="edge"/>
          <c:yMode val="edge"/>
          <c:x val="0.47539025497708071"/>
          <c:y val="0.7051765910179183"/>
          <c:w val="0.52460981238210225"/>
          <c:h val="0.2926436123161536"/>
        </c:manualLayout>
      </c:layout>
      <c:overlay val="0"/>
      <c:txPr>
        <a:bodyPr/>
        <a:lstStyle/>
        <a:p>
          <a:pPr>
            <a:defRPr sz="9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2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</c:v>
                </c:pt>
                <c:pt idx="1">
                  <c:v>59</c:v>
                </c:pt>
                <c:pt idx="2">
                  <c:v>38</c:v>
                </c:pt>
                <c:pt idx="3">
                  <c:v>33</c:v>
                </c:pt>
                <c:pt idx="4">
                  <c:v>23</c:v>
                </c:pt>
                <c:pt idx="5">
                  <c:v>14.000000000000002</c:v>
                </c:pt>
                <c:pt idx="6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33</c:v>
                </c:pt>
                <c:pt idx="2">
                  <c:v>52</c:v>
                </c:pt>
                <c:pt idx="3">
                  <c:v>55</c:v>
                </c:pt>
                <c:pt idx="4">
                  <c:v>60</c:v>
                </c:pt>
                <c:pt idx="5">
                  <c:v>54</c:v>
                </c:pt>
                <c:pt idx="6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  <c:pt idx="5">
                  <c:v>23</c:v>
                </c:pt>
                <c:pt idx="6">
                  <c:v>12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10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Możliwość zakupów</c:v>
                </c:pt>
                <c:pt idx="6">
                  <c:v> Transport lokalny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09384832"/>
        <c:axId val="109386752"/>
      </c:barChart>
      <c:catAx>
        <c:axId val="109384832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0938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38675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09384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3496038630328986"/>
          <c:h val="0.2203427586140446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30</c:v>
                </c:pt>
                <c:pt idx="2">
                  <c:v>28.999999999999996</c:v>
                </c:pt>
                <c:pt idx="3">
                  <c:v>19</c:v>
                </c:pt>
                <c:pt idx="4">
                  <c:v>12</c:v>
                </c:pt>
                <c:pt idx="5">
                  <c:v>7.0000000000000009</c:v>
                </c:pt>
                <c:pt idx="6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58</c:v>
                </c:pt>
                <c:pt idx="2">
                  <c:v>54</c:v>
                </c:pt>
                <c:pt idx="3">
                  <c:v>52</c:v>
                </c:pt>
                <c:pt idx="4">
                  <c:v>56.999999999999993</c:v>
                </c:pt>
                <c:pt idx="5">
                  <c:v>50</c:v>
                </c:pt>
                <c:pt idx="6">
                  <c:v>12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7.0000000000000009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  <c:pt idx="4">
                  <c:v>21</c:v>
                </c:pt>
                <c:pt idx="5">
                  <c:v>18</c:v>
                </c:pt>
                <c:pt idx="6">
                  <c:v>16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1"/>
              <c:delete val="1"/>
            </c:dLbl>
            <c:dLbl>
              <c:idx val="6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Lbl>
              <c:idx val="0"/>
              <c:delete val="1"/>
            </c:dLbl>
            <c:dLbl>
              <c:idx val="2"/>
              <c:layout>
                <c:manualLayout>
                  <c:x val="1.6252954326382871E-3"/>
                  <c:y val="4.588223040863173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529543263828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Zakwaterowanie/ noclegi</c:v>
                </c:pt>
                <c:pt idx="1">
                  <c:v> Jakość obsługi</c:v>
                </c:pt>
                <c:pt idx="2">
                  <c:v> Wyżywienie/ gastronomia</c:v>
                </c:pt>
                <c:pt idx="3">
                  <c:v>System oznakowania tras/ atrakcji turystycznych</c:v>
                </c:pt>
                <c:pt idx="4">
                  <c:v>Cena</c:v>
                </c:pt>
                <c:pt idx="5">
                  <c:v> Dostęp do informacji turystycznej</c:v>
                </c:pt>
                <c:pt idx="6">
                  <c:v> Przewodnicy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38</c:v>
                </c:pt>
                <c:pt idx="1">
                  <c:v>4</c:v>
                </c:pt>
                <c:pt idx="2">
                  <c:v>7.0000000000000009</c:v>
                </c:pt>
                <c:pt idx="3">
                  <c:v>8</c:v>
                </c:pt>
                <c:pt idx="4">
                  <c:v>5</c:v>
                </c:pt>
                <c:pt idx="5">
                  <c:v>19</c:v>
                </c:pt>
                <c:pt idx="6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31496960"/>
        <c:axId val="131523712"/>
      </c:barChart>
      <c:catAx>
        <c:axId val="131496960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152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52371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3149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5283850808629271"/>
          <c:h val="0.15325238484363107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37</c:v>
                </c:pt>
                <c:pt idx="2">
                  <c:v>31</c:v>
                </c:pt>
                <c:pt idx="3">
                  <c:v>14.000000000000002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44</c:v>
                </c:pt>
                <c:pt idx="2">
                  <c:v>51</c:v>
                </c:pt>
                <c:pt idx="3">
                  <c:v>48</c:v>
                </c:pt>
                <c:pt idx="4">
                  <c:v>39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</c:v>
                </c:pt>
                <c:pt idx="1">
                  <c:v>13</c:v>
                </c:pt>
                <c:pt idx="2">
                  <c:v>11</c:v>
                </c:pt>
                <c:pt idx="3">
                  <c:v>26</c:v>
                </c:pt>
                <c:pt idx="4">
                  <c:v>32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7.0000000000000009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Bliskość terenów i atrakcji turystycznych po drugiej stronie granicy</c:v>
                </c:pt>
                <c:pt idx="1">
                  <c:v> Bliskość terenów i atrakcji turystycznych w sąsiadujących gminach</c:v>
                </c:pt>
                <c:pt idx="2">
                  <c:v> Możliwość poznania nowych ludzi</c:v>
                </c:pt>
                <c:pt idx="3">
                  <c:v> Atrakcje turystyczne (kultura, zabytki itp.)</c:v>
                </c:pt>
                <c:pt idx="4">
                  <c:v> Rozrywka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31248896"/>
        <c:axId val="131250816"/>
      </c:barChart>
      <c:catAx>
        <c:axId val="131248896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125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25081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31248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3496038630328986"/>
          <c:h val="0.2203427586140446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02748516914228E-2"/>
          <c:y val="0.20710848930459572"/>
          <c:w val="0.51659408304443677"/>
          <c:h val="0.8494482510792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50017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Mam pomysł na uzupełnienie oferty                                                                                                    </c:v>
                </c:pt>
                <c:pt idx="1">
                  <c:v>Nie ma niczego takiego</c:v>
                </c:pt>
                <c:pt idx="2">
                  <c:v>Nie wiem / trudno powiedzieć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</c:v>
                </c:pt>
                <c:pt idx="1">
                  <c:v>25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overlay val="0"/>
      <c:txPr>
        <a:bodyPr/>
        <a:lstStyle/>
        <a:p>
          <a:pPr>
            <a:defRPr sz="800">
              <a:solidFill>
                <a:srgbClr val="333333"/>
              </a:solidFill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2835880926604421E-2"/>
          <c:w val="0.99997679718103571"/>
          <c:h val="0.62043881631146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Bardziej rozwinięta infrastruktura</c:v>
                </c:pt>
                <c:pt idx="1">
                  <c:v>Imprezy i wydarzenia</c:v>
                </c:pt>
                <c:pt idx="2">
                  <c:v>Bardziej rozwinięta infrastruktura turystyczna</c:v>
                </c:pt>
                <c:pt idx="3">
                  <c:v>Lepszy system informacji turystycznej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92</c:v>
                </c:pt>
                <c:pt idx="1">
                  <c:v>66</c:v>
                </c:pt>
                <c:pt idx="2">
                  <c:v>46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23495168"/>
        <c:axId val="123496704"/>
      </c:barChart>
      <c:catAx>
        <c:axId val="1234951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23496704"/>
        <c:crosses val="autoZero"/>
        <c:auto val="1"/>
        <c:lblAlgn val="ctr"/>
        <c:lblOffset val="100"/>
        <c:noMultiLvlLbl val="0"/>
      </c:catAx>
      <c:valAx>
        <c:axId val="1234967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2349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pl-PL"/>
    </a:p>
  </c:txPr>
  <c:externalData r:id="rId1">
    <c:autoUpdate val="0"/>
  </c:externalData>
  <c:userShapes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09763896222864"/>
          <c:y val="8.6135689577565525E-2"/>
          <c:w val="0.72789152004387903"/>
          <c:h val="0.70850271352041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Arkusz1!$A$2:$A$11</c:f>
              <c:strCache>
                <c:ptCount val="10"/>
                <c:pt idx="0">
                  <c:v>Wędrówki piesze</c:v>
                </c:pt>
                <c:pt idx="1">
                  <c:v> Obserwacja przyrody</c:v>
                </c:pt>
                <c:pt idx="2">
                  <c:v> Spotkania z przyjaciółmi</c:v>
                </c:pt>
                <c:pt idx="3">
                  <c:v> Bierne spędzanie czasu</c:v>
                </c:pt>
                <c:pt idx="4">
                  <c:v> Uczestnictwo w wydarzeniach kulturalnych</c:v>
                </c:pt>
                <c:pt idx="5">
                  <c:v> Narty zimą w Zwardoniu</c:v>
                </c:pt>
                <c:pt idx="6">
                  <c:v> Wędrówki rowerowe</c:v>
                </c:pt>
                <c:pt idx="7">
                  <c:v> Uczestnictwo w wydarzeniach sportowych</c:v>
                </c:pt>
                <c:pt idx="8">
                  <c:v> Zwiedzanie zabytków i muzeów</c:v>
                </c:pt>
                <c:pt idx="9">
                  <c:v> Odwiedzanie klubów, dyskotek, kin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78</c:v>
                </c:pt>
                <c:pt idx="1">
                  <c:v>73</c:v>
                </c:pt>
                <c:pt idx="2">
                  <c:v>38</c:v>
                </c:pt>
                <c:pt idx="3">
                  <c:v>18</c:v>
                </c:pt>
                <c:pt idx="4">
                  <c:v>14.000000000000002</c:v>
                </c:pt>
                <c:pt idx="5">
                  <c:v>8</c:v>
                </c:pt>
                <c:pt idx="6">
                  <c:v>7.0000000000000009</c:v>
                </c:pt>
                <c:pt idx="7">
                  <c:v>7.0000000000000009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13275264"/>
        <c:axId val="113277952"/>
      </c:barChart>
      <c:catAx>
        <c:axId val="11327526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13277952"/>
        <c:crosses val="autoZero"/>
        <c:auto val="1"/>
        <c:lblAlgn val="ctr"/>
        <c:lblOffset val="100"/>
        <c:noMultiLvlLbl val="0"/>
      </c:catAx>
      <c:valAx>
        <c:axId val="11327795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327526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09763896222864"/>
          <c:y val="8.6135689577565525E-2"/>
          <c:w val="0.69079477933108768"/>
          <c:h val="0.70850271352041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dLbl>
              <c:idx val="8"/>
              <c:layout>
                <c:manualLayout>
                  <c:x val="-1.8205229448396417E-2"/>
                  <c:y val="2.46641057103570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Arkusz1!$A$2:$A$10</c:f>
              <c:strCache>
                <c:ptCount val="9"/>
                <c:pt idx="0">
                  <c:v>Rodzina\znajomi</c:v>
                </c:pt>
                <c:pt idx="1">
                  <c:v> Znajomość z poprzednich wyjazdów</c:v>
                </c:pt>
                <c:pt idx="2">
                  <c:v> Internet</c:v>
                </c:pt>
                <c:pt idx="3">
                  <c:v> Foldery, katalogi, prospekty</c:v>
                </c:pt>
                <c:pt idx="4">
                  <c:v> Biura podróży</c:v>
                </c:pt>
                <c:pt idx="5">
                  <c:v> Punkty informacji turystycznej</c:v>
                </c:pt>
                <c:pt idx="6">
                  <c:v> Telewizja</c:v>
                </c:pt>
                <c:pt idx="7">
                  <c:v> Prasa</c:v>
                </c:pt>
                <c:pt idx="8">
                  <c:v> Targi turystyczne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60</c:v>
                </c:pt>
                <c:pt idx="1">
                  <c:v>36</c:v>
                </c:pt>
                <c:pt idx="2">
                  <c:v>22</c:v>
                </c:pt>
                <c:pt idx="3">
                  <c:v>10</c:v>
                </c:pt>
                <c:pt idx="4">
                  <c:v>7.0000000000000009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13298816"/>
        <c:axId val="123640064"/>
      </c:barChart>
      <c:catAx>
        <c:axId val="11329881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333333"/>
                </a:solidFill>
              </a:defRPr>
            </a:pPr>
            <a:endParaRPr lang="pl-PL"/>
          </a:p>
        </c:txPr>
        <c:crossAx val="123640064"/>
        <c:crosses val="autoZero"/>
        <c:auto val="1"/>
        <c:lblAlgn val="ctr"/>
        <c:lblOffset val="100"/>
        <c:noMultiLvlLbl val="0"/>
      </c:catAx>
      <c:valAx>
        <c:axId val="1236400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329881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6043307086614"/>
          <c:y val="8.3003348152350179E-2"/>
          <c:w val="0.67916262029746277"/>
          <c:h val="0.81500243558043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Lbls>
            <c:dLbl>
              <c:idx val="12"/>
              <c:layout>
                <c:manualLayout>
                  <c:x val="-1.83158355205599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83158355205599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83158355205599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6796806649168855E-2"/>
                  <c:y val="2.46641057103570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66158136482939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615813648293964E-2"/>
                  <c:y val="2.46641057103570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6796806649168855E-2"/>
                  <c:y val="2.46641057103570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Arkusz1!$A$2:$A$20</c:f>
              <c:strCache>
                <c:ptCount val="19"/>
                <c:pt idx="0">
                  <c:v>Atmosfera pobytu</c:v>
                </c:pt>
                <c:pt idx="1">
                  <c:v> Przyroda (lasy, parki narodowe, krajobrazy)</c:v>
                </c:pt>
                <c:pt idx="2">
                  <c:v> Jakość obsługi</c:v>
                </c:pt>
                <c:pt idx="3">
                  <c:v> Wyżywienie\gastronomia</c:v>
                </c:pt>
                <c:pt idx="4">
                  <c:v> Atrakcje turystyczne (kultura, zabytki itp.)</c:v>
                </c:pt>
                <c:pt idx="5">
                  <c:v> Możliwość  poznania nowych ludzi</c:v>
                </c:pt>
                <c:pt idx="6">
                  <c:v> Pogoda</c:v>
                </c:pt>
                <c:pt idx="7">
                  <c:v> Rozrywka</c:v>
                </c:pt>
                <c:pt idx="8">
                  <c:v> Zakwaterowanie\noclegi</c:v>
                </c:pt>
                <c:pt idx="9">
                  <c:v> Przystępna cena</c:v>
                </c:pt>
                <c:pt idx="10">
                  <c:v> Bliskość terenów i atrakcji turystycznych po drugiej stronie granicy</c:v>
                </c:pt>
                <c:pt idx="11">
                  <c:v> Dogodny system oznakowania tras \ atrakcji turystycznych</c:v>
                </c:pt>
                <c:pt idx="12">
                  <c:v> Bezpieczeństwo</c:v>
                </c:pt>
                <c:pt idx="13">
                  <c:v> Możliwość  zakupów</c:v>
                </c:pt>
                <c:pt idx="14">
                  <c:v> Bliskość terenów i atrakcji turystycznych w sąsiadujących gminach</c:v>
                </c:pt>
                <c:pt idx="15">
                  <c:v> Dostęp do informacji turystycznej</c:v>
                </c:pt>
                <c:pt idx="16">
                  <c:v> Transport lokalny</c:v>
                </c:pt>
                <c:pt idx="17">
                  <c:v> Dogodna możliwość dojazdu</c:v>
                </c:pt>
                <c:pt idx="18">
                  <c:v> Czystość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91</c:v>
                </c:pt>
                <c:pt idx="1">
                  <c:v>39</c:v>
                </c:pt>
                <c:pt idx="2">
                  <c:v>34</c:v>
                </c:pt>
                <c:pt idx="3">
                  <c:v>21</c:v>
                </c:pt>
                <c:pt idx="4">
                  <c:v>13</c:v>
                </c:pt>
                <c:pt idx="5">
                  <c:v>12</c:v>
                </c:pt>
                <c:pt idx="6">
                  <c:v>8</c:v>
                </c:pt>
                <c:pt idx="7">
                  <c:v>7.0000000000000009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1576960"/>
        <c:axId val="131579904"/>
      </c:barChart>
      <c:catAx>
        <c:axId val="13157696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solidFill>
                  <a:srgbClr val="333333"/>
                </a:solidFill>
              </a:defRPr>
            </a:pPr>
            <a:endParaRPr lang="pl-PL"/>
          </a:p>
        </c:txPr>
        <c:crossAx val="131579904"/>
        <c:crosses val="autoZero"/>
        <c:auto val="1"/>
        <c:lblAlgn val="ctr"/>
        <c:lblOffset val="100"/>
        <c:noMultiLvlLbl val="0"/>
      </c:catAx>
      <c:valAx>
        <c:axId val="1315799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3157696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  <c:userShapes r:id="rId3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6043307086614"/>
          <c:y val="8.3003348152350179E-2"/>
          <c:w val="0.67916262029746277"/>
          <c:h val="0.81500243558043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50017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3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5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6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7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8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2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14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7911E"/>
              </a:solidFill>
            </c:spPr>
          </c:dPt>
          <c:dPt>
            <c:idx val="16"/>
            <c:invertIfNegative val="0"/>
            <c:bubble3D val="0"/>
            <c:spPr>
              <a:solidFill>
                <a:srgbClr val="EF5205"/>
              </a:solidFill>
            </c:spPr>
          </c:dPt>
          <c:dPt>
            <c:idx val="17"/>
            <c:invertIfNegative val="0"/>
            <c:bubble3D val="0"/>
          </c:dPt>
          <c:dLbls>
            <c:numFmt formatCode="#,##0.0" sourceLinked="0"/>
            <c:txPr>
              <a:bodyPr/>
              <a:lstStyle/>
              <a:p>
                <a:pPr>
                  <a:defRPr sz="800" b="1">
                    <a:solidFill>
                      <a:srgbClr val="C50017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Arkusz1!$A$2:$A$20</c:f>
              <c:strCache>
                <c:ptCount val="19"/>
                <c:pt idx="0">
                  <c:v>Pogoda</c:v>
                </c:pt>
                <c:pt idx="1">
                  <c:v> Przyroda (lasy, parki narodowe, krajobrazy itp.)</c:v>
                </c:pt>
                <c:pt idx="2">
                  <c:v> Bliskość terenów i atrakcji turystycznych po drugiej stronie granicy</c:v>
                </c:pt>
                <c:pt idx="3">
                  <c:v> Bliskość terenów i atrakcji turystycznych w sąsiadujących gminach</c:v>
                </c:pt>
                <c:pt idx="4">
                  <c:v> Bezpieczeństwo</c:v>
                </c:pt>
                <c:pt idx="5">
                  <c:v> Zakwaterowanie/ noclegi</c:v>
                </c:pt>
                <c:pt idx="6">
                  <c:v> Możliwość poznania nowych ludzi</c:v>
                </c:pt>
                <c:pt idx="7">
                  <c:v> Jakość obsługi</c:v>
                </c:pt>
                <c:pt idx="8">
                  <c:v> System oznakowania tras/ atrakcji turystycznych</c:v>
                </c:pt>
                <c:pt idx="9">
                  <c:v> Czystość</c:v>
                </c:pt>
                <c:pt idx="10">
                  <c:v> Dojazd</c:v>
                </c:pt>
                <c:pt idx="11">
                  <c:v> Dostęp do informacji turystycznej</c:v>
                </c:pt>
                <c:pt idx="12">
                  <c:v> Wyżywienie/ gastronomia</c:v>
                </c:pt>
                <c:pt idx="13">
                  <c:v> Rozrywka</c:v>
                </c:pt>
                <c:pt idx="14">
                  <c:v> Przewodnicy</c:v>
                </c:pt>
                <c:pt idx="15">
                  <c:v> Atrakcje turystyczne (kultura, zabytki itp.)</c:v>
                </c:pt>
                <c:pt idx="16">
                  <c:v> Cena</c:v>
                </c:pt>
                <c:pt idx="17">
                  <c:v> Transport lokalny</c:v>
                </c:pt>
                <c:pt idx="18">
                  <c:v> Możliwość  zakupów</c:v>
                </c:pt>
              </c:strCache>
            </c:str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4.5999999999999996</c:v>
                </c:pt>
                <c:pt idx="1">
                  <c:v>4.5999999999999996</c:v>
                </c:pt>
                <c:pt idx="2">
                  <c:v>4.2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</c:v>
                </c:pt>
                <c:pt idx="7">
                  <c:v>4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  <c:pt idx="11">
                  <c:v>3.7</c:v>
                </c:pt>
                <c:pt idx="12">
                  <c:v>3.7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3.4</c:v>
                </c:pt>
                <c:pt idx="18">
                  <c:v>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1670784"/>
        <c:axId val="131679360"/>
      </c:barChart>
      <c:catAx>
        <c:axId val="13167078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solidFill>
                  <a:srgbClr val="333333"/>
                </a:solidFill>
              </a:defRPr>
            </a:pPr>
            <a:endParaRPr lang="pl-PL"/>
          </a:p>
        </c:txPr>
        <c:crossAx val="131679360"/>
        <c:crosses val="autoZero"/>
        <c:auto val="1"/>
        <c:lblAlgn val="ctr"/>
        <c:lblOffset val="100"/>
        <c:noMultiLvlLbl val="0"/>
      </c:catAx>
      <c:valAx>
        <c:axId val="131679360"/>
        <c:scaling>
          <c:orientation val="minMax"/>
          <c:max val="5"/>
          <c:min val="1"/>
        </c:scaling>
        <c:delete val="0"/>
        <c:axPos val="t"/>
        <c:numFmt formatCode="General" sourceLinked="1"/>
        <c:majorTickMark val="out"/>
        <c:minorTickMark val="none"/>
        <c:tickLblPos val="none"/>
        <c:crossAx val="13167078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39140069608262"/>
          <c:y val="0.15787769339202298"/>
          <c:w val="0.73493398251176068"/>
          <c:h val="0.5609846660755346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Bardzo zadowolony/a</c:v>
                </c:pt>
              </c:strCache>
            </c:strRef>
          </c:tx>
          <c:spPr>
            <a:solidFill>
              <a:srgbClr val="C5001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59</c:v>
                </c:pt>
                <c:pt idx="1">
                  <c:v>61</c:v>
                </c:pt>
                <c:pt idx="2">
                  <c:v>16</c:v>
                </c:pt>
                <c:pt idx="3">
                  <c:v>18</c:v>
                </c:pt>
                <c:pt idx="4">
                  <c:v>11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zadowolony/a</c:v>
                </c:pt>
              </c:strCache>
            </c:strRef>
          </c:tx>
          <c:spPr>
            <a:solidFill>
              <a:srgbClr val="F791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</c:v>
                </c:pt>
                <c:pt idx="1">
                  <c:v>38</c:v>
                </c:pt>
                <c:pt idx="2">
                  <c:v>75</c:v>
                </c:pt>
                <c:pt idx="3">
                  <c:v>63</c:v>
                </c:pt>
                <c:pt idx="4">
                  <c:v>70</c:v>
                </c:pt>
                <c:pt idx="5">
                  <c:v>28.000000000000004</c:v>
                </c:pt>
                <c:pt idx="6">
                  <c:v>42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Ani nie zadowolony/a ani zadowolony/a</c:v>
                </c:pt>
              </c:strCache>
            </c:strRef>
          </c:tx>
          <c:spPr>
            <a:solidFill>
              <a:srgbClr val="EF5205"/>
            </a:solidFill>
            <a:ln w="25527">
              <a:noFill/>
            </a:ln>
          </c:spPr>
          <c:invertIfNegative val="0"/>
          <c:dLbls>
            <c:dLbl>
              <c:idx val="0"/>
              <c:delete val="1"/>
            </c:dLbl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33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Raczej nie zadowolony/a</c:v>
                </c:pt>
              </c:strCache>
            </c:strRef>
          </c:tx>
          <c:spPr>
            <a:solidFill>
              <a:srgbClr val="7A228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7.0000000000000009</c:v>
                </c:pt>
                <c:pt idx="4">
                  <c:v>3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4C1D52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Nie wiem/ trudno powiedzieć/ nie korzystałem/am</c:v>
                </c:pt>
              </c:strCache>
            </c:strRef>
          </c:tx>
          <c:spPr>
            <a:solidFill>
              <a:srgbClr val="4655A5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 Przyroda (lasy, parki narodowe, krajobrazy itp.)</c:v>
                </c:pt>
                <c:pt idx="1">
                  <c:v> Pogoda</c:v>
                </c:pt>
                <c:pt idx="2">
                  <c:v> Bezpieczeństwo</c:v>
                </c:pt>
                <c:pt idx="3">
                  <c:v> Czystość</c:v>
                </c:pt>
                <c:pt idx="4">
                  <c:v>Dojazd</c:v>
                </c:pt>
                <c:pt idx="5">
                  <c:v> Transport lokalny</c:v>
                </c:pt>
                <c:pt idx="6">
                  <c:v> Możliwość zakupów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38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1266816"/>
        <c:axId val="1268736"/>
      </c:barChart>
      <c:catAx>
        <c:axId val="1266816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333333"/>
                    </a:solidFill>
                  </a:defRPr>
                </a:pPr>
                <a:r>
                  <a:rPr lang="en-AU" sz="1000" b="0" dirty="0" smtClean="0">
                    <a:solidFill>
                      <a:srgbClr val="333333"/>
                    </a:solidFill>
                    <a:latin typeface="+mn-lt"/>
                    <a:ea typeface="Verdana" pitchFamily="34" charset="0"/>
                    <a:cs typeface="Verdana" pitchFamily="34" charset="0"/>
                  </a:rPr>
                  <a:t>%</a:t>
                </a:r>
                <a:endParaRPr lang="en-AU" sz="1000" b="0" dirty="0">
                  <a:solidFill>
                    <a:srgbClr val="333333"/>
                  </a:solidFill>
                  <a:latin typeface="+mn-lt"/>
                  <a:ea typeface="Verdana" pitchFamily="34" charset="0"/>
                  <a:cs typeface="Verdana" pitchFamily="34" charset="0"/>
                </a:endParaRPr>
              </a:p>
            </c:rich>
          </c:tx>
          <c:layout>
            <c:manualLayout>
              <c:xMode val="edge"/>
              <c:yMode val="edge"/>
              <c:x val="0.24830468355268373"/>
              <c:y val="0.112995935269047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26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87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126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16149191370732"/>
          <c:y val="0.77954276522108579"/>
          <c:w val="0.73496038630328986"/>
          <c:h val="0.22034275861404465"/>
        </c:manualLayout>
      </c:layout>
      <c:overlay val="0"/>
      <c:spPr>
        <a:noFill/>
        <a:ln w="25527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0.31764</cdr:x>
      <cdr:y>0.00761</cdr:y>
    </cdr:from>
    <cdr:to>
      <cdr:x>0.36877</cdr:x>
      <cdr:y>0.06834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904467" y="30857"/>
          <a:ext cx="467533" cy="24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0.02471</cdr:x>
      <cdr:y>0.88572</cdr:y>
    </cdr:from>
    <cdr:to>
      <cdr:x>0.99569</cdr:x>
      <cdr:y>0.98857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96488" y="2385379"/>
          <a:ext cx="379215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800" b="0" dirty="0" smtClean="0">
              <a:solidFill>
                <a:srgbClr val="333333"/>
              </a:solidFill>
              <a:latin typeface="+mn-lt"/>
            </a:rPr>
            <a:t>N = 145</a:t>
          </a:r>
          <a:br>
            <a:rPr lang="pl-PL" sz="800" b="0" dirty="0" smtClean="0">
              <a:solidFill>
                <a:srgbClr val="333333"/>
              </a:solidFill>
              <a:latin typeface="+mn-lt"/>
            </a:rPr>
          </a:br>
          <a:r>
            <a:rPr lang="pl-PL" sz="800" b="0" dirty="0" smtClean="0">
              <a:solidFill>
                <a:srgbClr val="333333"/>
              </a:solidFill>
              <a:latin typeface="+mn-lt"/>
            </a:rPr>
            <a:t>Możliwość wskazań kilku odpowiedzi</a:t>
          </a:r>
          <a:r>
            <a:rPr lang="pl-PL" sz="1000" b="0" dirty="0" smtClean="0">
              <a:solidFill>
                <a:srgbClr val="333333"/>
              </a:solidFill>
              <a:latin typeface="+mn-lt"/>
            </a:rPr>
            <a:t>.</a:t>
          </a:r>
          <a:endParaRPr lang="en-AU" sz="1000" b="0" dirty="0">
            <a:solidFill>
              <a:srgbClr val="333333"/>
            </a:solidFill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0.244</cdr:x>
      <cdr:y>0.00351</cdr:y>
    </cdr:from>
    <cdr:to>
      <cdr:x>0.29513</cdr:x>
      <cdr:y>0.06424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090879" y="14250"/>
          <a:ext cx="43814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0.244</cdr:x>
      <cdr:y>0.00351</cdr:y>
    </cdr:from>
    <cdr:to>
      <cdr:x>0.29513</cdr:x>
      <cdr:y>0.06424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090879" y="14250"/>
          <a:ext cx="43814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0.31764</cdr:x>
      <cdr:y>0.00761</cdr:y>
    </cdr:from>
    <cdr:to>
      <cdr:x>0.36877</cdr:x>
      <cdr:y>0.06834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904467" y="30857"/>
          <a:ext cx="467533" cy="24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0.02471</cdr:x>
      <cdr:y>0.88572</cdr:y>
    </cdr:from>
    <cdr:to>
      <cdr:x>0.99569</cdr:x>
      <cdr:y>0.98857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96488" y="2385379"/>
          <a:ext cx="379215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800" b="0" dirty="0" smtClean="0">
              <a:solidFill>
                <a:srgbClr val="333333"/>
              </a:solidFill>
              <a:latin typeface="+mn-lt"/>
            </a:rPr>
            <a:t>N = 36</a:t>
          </a:r>
          <a:br>
            <a:rPr lang="pl-PL" sz="800" b="0" dirty="0" smtClean="0">
              <a:solidFill>
                <a:srgbClr val="333333"/>
              </a:solidFill>
              <a:latin typeface="+mn-lt"/>
            </a:rPr>
          </a:br>
          <a:r>
            <a:rPr lang="pl-PL" sz="800" b="0" dirty="0" smtClean="0">
              <a:solidFill>
                <a:srgbClr val="333333"/>
              </a:solidFill>
              <a:latin typeface="+mn-lt"/>
            </a:rPr>
            <a:t>Możliwość wskazań kilku odpowiedzi</a:t>
          </a:r>
          <a:r>
            <a:rPr lang="pl-PL" sz="1000" b="0" dirty="0" smtClean="0">
              <a:solidFill>
                <a:srgbClr val="333333"/>
              </a:solidFill>
              <a:latin typeface="+mn-lt"/>
            </a:rPr>
            <a:t>.</a:t>
          </a:r>
          <a:endParaRPr lang="en-AU" sz="1000" b="0" dirty="0">
            <a:solidFill>
              <a:srgbClr val="333333"/>
            </a:solidFill>
            <a:latin typeface="+mn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0.244</cdr:x>
      <cdr:y>0.00351</cdr:y>
    </cdr:from>
    <cdr:to>
      <cdr:x>0.29513</cdr:x>
      <cdr:y>0.06424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090879" y="14250"/>
          <a:ext cx="43814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0.244</cdr:x>
      <cdr:y>0.00351</cdr:y>
    </cdr:from>
    <cdr:to>
      <cdr:x>0.29513</cdr:x>
      <cdr:y>0.06424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2090879" y="14250"/>
          <a:ext cx="43814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A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pl-PL" sz="1000" b="0" dirty="0" smtClean="0">
              <a:latin typeface="+mn-lt"/>
            </a:rPr>
            <a:t>%</a:t>
          </a:r>
          <a:endParaRPr lang="pl-PL" sz="1000" b="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29/08/2013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9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833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04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648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2141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120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759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3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3710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87872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290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movie…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3866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242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9433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dirty="0" smtClean="0"/>
              <a:t>Kliknij ikonę, aby dodać obraz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5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45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0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sp>
        <p:nvSpPr>
          <p:cNvPr id="11" name="pole tekstowe 10"/>
          <p:cNvSpPr txBox="1"/>
          <p:nvPr userDrawn="1">
            <p:custDataLst>
              <p:tags r:id="rId11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2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3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 dirty="0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0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5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3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 userDrawn="1">
            <p:custDataLst>
              <p:tags r:id="rId16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 dirty="0" err="1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1" name="pole tekstowe 10"/>
          <p:cNvSpPr txBox="1"/>
          <p:nvPr userDrawn="1">
            <p:custDataLst>
              <p:tags r:id="rId17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wrap="square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 dirty="0" err="1" smtClean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8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 dirty="0" err="1" smtClean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  <p:sldLayoutId id="2147483760" r:id="rId12"/>
    <p:sldLayoutId id="21474837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 userDrawn="1">
            <p:custDataLst>
              <p:tags r:id="rId14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5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6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1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2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49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51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 userDrawn="1">
            <p:custDataLst>
              <p:tags r:id="rId13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6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91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  <a:br>
                    <a:rPr lang="en-AU" dirty="0" smtClean="0"/>
                  </a:br>
                  <a:r>
                    <a:rPr lang="en-AU" dirty="0" smtClean="0"/>
                    <a:t>LEFT MARGIN</a:t>
                  </a:r>
                  <a:endParaRPr lang="en-AU" dirty="0"/>
                </a:p>
              </p:txBody>
            </p:sp>
          </p:grpSp>
          <p:grpSp>
            <p:nvGrpSpPr>
              <p:cNvPr id="94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 smtClean="0"/>
                    <a:t>11.90</a:t>
                  </a:r>
                </a:p>
                <a:p>
                  <a:pPr lvl="0"/>
                  <a:r>
                    <a:rPr lang="en-AU" dirty="0" smtClean="0"/>
                    <a:t>RIGHT MARGIN</a:t>
                  </a:r>
                  <a:endParaRPr lang="en-AU" dirty="0"/>
                </a:p>
              </p:txBody>
            </p:sp>
          </p:grpSp>
        </p:grpSp>
      </p:grpSp>
      <p:sp>
        <p:nvSpPr>
          <p:cNvPr id="70" name="pole tekstowe 69"/>
          <p:cNvSpPr txBox="1"/>
          <p:nvPr userDrawn="1">
            <p:custDataLst>
              <p:tags r:id="rId3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1" name="pole tekstowe 70"/>
          <p:cNvSpPr txBox="1"/>
          <p:nvPr userDrawn="1"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72" name="pole tekstowe 71"/>
          <p:cNvSpPr txBox="1"/>
          <p:nvPr userDrawn="1"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 userDrawn="1">
            <p:custDataLst>
              <p:tags r:id="rId3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9" name="pole tekstowe 8"/>
          <p:cNvSpPr txBox="1"/>
          <p:nvPr userDrawn="1">
            <p:custDataLst>
              <p:tags r:id="rId4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0" name="pole tekstowe 9"/>
          <p:cNvSpPr txBox="1"/>
          <p:nvPr userDrawn="1">
            <p:custDataLst>
              <p:tags r:id="rId5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 hidden="1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 hidden="1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 hidden="1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 hidden="1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3.14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X AXIS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6" name="Group 55" hidden="1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 hidden="1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6.65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BASE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7" name="Group 5" hidden="1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 hidden="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 hidden="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5.95</a:t>
                  </a:r>
                </a:p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TOP MARGIN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8" hidden="1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 hidden="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 hidden="1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4.52</a:t>
                  </a:r>
                  <a:b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</a:br>
                  <a:r>
                    <a:rPr lang="en-AU" sz="900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Verdana"/>
                    </a:rPr>
                    <a:t>CHART TOP</a:t>
                  </a:r>
                  <a:endParaRPr lang="en-AU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48" name="Group 6" hidden="1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 hidden="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 hidden="1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 hidden="1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  <a:b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</a:br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LEFT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  <p:grpSp>
            <p:nvGrpSpPr>
              <p:cNvPr id="50" name="Group 2" hidden="1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 hidden="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 hidden="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11.90</a:t>
                  </a:r>
                </a:p>
                <a:p>
                  <a:r>
                    <a:rPr lang="en-AU" dirty="0" smtClean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rPr>
                    <a:t>RIGHT MARGIN</a:t>
                  </a:r>
                  <a:endParaRPr lang="en-A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 userDrawn="1">
            <p:custDataLst>
              <p:tags r:id="rId15"/>
            </p:custDataLst>
          </p:nvPr>
        </p:nvSpPr>
        <p:spPr>
          <a:xfrm>
            <a:off x="1290880" y="6038139"/>
            <a:ext cx="3028726" cy="19236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250" b="0" i="0" u="none" strike="noStrike" spc="0" baseline="0" smtClean="0">
                <a:solidFill>
                  <a:srgbClr val="232323"/>
                </a:solidFill>
                <a:latin typeface="Verdana"/>
              </a:rPr>
              <a:t>Badanie opinii turystów</a:t>
            </a:r>
            <a:endParaRPr lang="pl-PL" sz="12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2" name="pole tekstowe 11"/>
          <p:cNvSpPr txBox="1"/>
          <p:nvPr userDrawn="1">
            <p:custDataLst>
              <p:tags r:id="rId16"/>
            </p:custDataLst>
          </p:nvPr>
        </p:nvSpPr>
        <p:spPr>
          <a:xfrm>
            <a:off x="1290880" y="6324879"/>
            <a:ext cx="2540000" cy="531000"/>
          </a:xfrm>
          <a:prstGeom prst="rect">
            <a:avLst/>
          </a:prstGeom>
          <a:noFill/>
        </p:spPr>
        <p:txBody>
          <a:bodyPr vert="horz" lIns="0" tIns="0" rIns="0" bIns="279400" rtlCol="0" anchor="b">
            <a:noAutofit/>
          </a:bodyPr>
          <a:lstStyle/>
          <a:p>
            <a:pPr algn="l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750" b="0" i="0" u="none" strike="noStrike" spc="0" baseline="0" smtClean="0">
                <a:solidFill>
                  <a:srgbClr val="232323"/>
                </a:solidFill>
                <a:latin typeface="Verdana"/>
              </a:rPr>
              <a:t>© TNS   Sierpień 2013</a:t>
            </a: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  <p:sp>
        <p:nvSpPr>
          <p:cNvPr id="13" name="pole tekstowe 12"/>
          <p:cNvSpPr txBox="1"/>
          <p:nvPr userDrawn="1">
            <p:custDataLst>
              <p:tags r:id="rId17"/>
            </p:custDataLst>
          </p:nvPr>
        </p:nvSpPr>
        <p:spPr>
          <a:xfrm>
            <a:off x="4686150" y="6486679"/>
            <a:ext cx="1905000" cy="115416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750" b="0" i="0" u="none" strike="noStrike" spc="0" baseline="0">
              <a:solidFill>
                <a:srgbClr val="23232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72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ags" Target="../tags/tag81.xml"/><Relationship Id="rId21" Type="http://schemas.openxmlformats.org/officeDocument/2006/relationships/chart" Target="../charts/chart7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image" Target="../media/image9.jpe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chart" Target="../charts/chart6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chart" Target="../charts/chart10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chart" Target="../charts/chart9.xml"/><Relationship Id="rId10" Type="http://schemas.openxmlformats.org/officeDocument/2006/relationships/tags" Target="../tags/tag88.xml"/><Relationship Id="rId19" Type="http://schemas.openxmlformats.org/officeDocument/2006/relationships/slideLayout" Target="../slideLayouts/slideLayout32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jpeg"/><Relationship Id="rId12" Type="http://schemas.openxmlformats.org/officeDocument/2006/relationships/chart" Target="../charts/chart1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chart" Target="../charts/chart13.xml"/><Relationship Id="rId11" Type="http://schemas.openxmlformats.org/officeDocument/2006/relationships/chart" Target="../charts/chart17.xml"/><Relationship Id="rId5" Type="http://schemas.openxmlformats.org/officeDocument/2006/relationships/chart" Target="../charts/chart12.xml"/><Relationship Id="rId10" Type="http://schemas.openxmlformats.org/officeDocument/2006/relationships/chart" Target="../charts/chart16.xml"/><Relationship Id="rId4" Type="http://schemas.openxmlformats.org/officeDocument/2006/relationships/chart" Target="../charts/chart11.xml"/><Relationship Id="rId9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13" Type="http://schemas.openxmlformats.org/officeDocument/2006/relationships/chart" Target="../charts/chart26.xml"/><Relationship Id="rId3" Type="http://schemas.openxmlformats.org/officeDocument/2006/relationships/tags" Target="../tags/tag101.xml"/><Relationship Id="rId7" Type="http://schemas.openxmlformats.org/officeDocument/2006/relationships/chart" Target="../charts/chart20.xml"/><Relationship Id="rId12" Type="http://schemas.openxmlformats.org/officeDocument/2006/relationships/chart" Target="../charts/chart25.xml"/><Relationship Id="rId17" Type="http://schemas.openxmlformats.org/officeDocument/2006/relationships/chart" Target="../charts/chart30.xml"/><Relationship Id="rId2" Type="http://schemas.openxmlformats.org/officeDocument/2006/relationships/tags" Target="../tags/tag100.xml"/><Relationship Id="rId16" Type="http://schemas.openxmlformats.org/officeDocument/2006/relationships/chart" Target="../charts/chart29.xml"/><Relationship Id="rId1" Type="http://schemas.openxmlformats.org/officeDocument/2006/relationships/tags" Target="../tags/tag99.xml"/><Relationship Id="rId6" Type="http://schemas.openxmlformats.org/officeDocument/2006/relationships/chart" Target="../charts/chart19.xml"/><Relationship Id="rId11" Type="http://schemas.openxmlformats.org/officeDocument/2006/relationships/chart" Target="../charts/chart24.xml"/><Relationship Id="rId5" Type="http://schemas.openxmlformats.org/officeDocument/2006/relationships/image" Target="../media/image9.jpeg"/><Relationship Id="rId15" Type="http://schemas.openxmlformats.org/officeDocument/2006/relationships/chart" Target="../charts/chart28.xml"/><Relationship Id="rId10" Type="http://schemas.openxmlformats.org/officeDocument/2006/relationships/chart" Target="../charts/chart23.xml"/><Relationship Id="rId4" Type="http://schemas.openxmlformats.org/officeDocument/2006/relationships/slideLayout" Target="../slideLayouts/slideLayout22.xml"/><Relationship Id="rId9" Type="http://schemas.openxmlformats.org/officeDocument/2006/relationships/chart" Target="../charts/chart22.xml"/><Relationship Id="rId1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slideLayout" Target="../slideLayouts/slideLayout22.xml"/><Relationship Id="rId7" Type="http://schemas.openxmlformats.org/officeDocument/2006/relationships/chart" Target="../charts/chart33.xml"/><Relationship Id="rId12" Type="http://schemas.openxmlformats.org/officeDocument/2006/relationships/chart" Target="../charts/chart3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chart" Target="../charts/chart32.xml"/><Relationship Id="rId11" Type="http://schemas.openxmlformats.org/officeDocument/2006/relationships/chart" Target="../charts/chart37.xml"/><Relationship Id="rId5" Type="http://schemas.openxmlformats.org/officeDocument/2006/relationships/image" Target="../media/image9.jpeg"/><Relationship Id="rId10" Type="http://schemas.openxmlformats.org/officeDocument/2006/relationships/chart" Target="../charts/chart36.xml"/><Relationship Id="rId4" Type="http://schemas.openxmlformats.org/officeDocument/2006/relationships/chart" Target="../charts/chart31.xml"/><Relationship Id="rId9" Type="http://schemas.openxmlformats.org/officeDocument/2006/relationships/chart" Target="../charts/char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slideLayout" Target="../slideLayouts/slideLayout22.xml"/><Relationship Id="rId7" Type="http://schemas.openxmlformats.org/officeDocument/2006/relationships/chart" Target="../charts/chart41.xml"/><Relationship Id="rId12" Type="http://schemas.openxmlformats.org/officeDocument/2006/relationships/chart" Target="../charts/chart4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chart" Target="../charts/chart40.xml"/><Relationship Id="rId11" Type="http://schemas.openxmlformats.org/officeDocument/2006/relationships/chart" Target="../charts/chart45.xml"/><Relationship Id="rId5" Type="http://schemas.openxmlformats.org/officeDocument/2006/relationships/chart" Target="../charts/chart39.xml"/><Relationship Id="rId10" Type="http://schemas.openxmlformats.org/officeDocument/2006/relationships/chart" Target="../charts/chart44.xml"/><Relationship Id="rId4" Type="http://schemas.openxmlformats.org/officeDocument/2006/relationships/image" Target="../media/image9.jpeg"/><Relationship Id="rId9" Type="http://schemas.openxmlformats.org/officeDocument/2006/relationships/chart" Target="../charts/char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" Type="http://schemas.openxmlformats.org/officeDocument/2006/relationships/tags" Target="../tags/tag108.xml"/><Relationship Id="rId21" Type="http://schemas.openxmlformats.org/officeDocument/2006/relationships/chart" Target="../charts/chart52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10.jpe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chart" Target="../charts/chart51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chart" Target="../charts/chart55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chart" Target="../charts/chart54.xml"/><Relationship Id="rId10" Type="http://schemas.openxmlformats.org/officeDocument/2006/relationships/tags" Target="../tags/tag115.xml"/><Relationship Id="rId19" Type="http://schemas.openxmlformats.org/officeDocument/2006/relationships/slideLayout" Target="../slideLayouts/slideLayout32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chart" Target="../charts/chart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slideLayout" Target="../slideLayouts/slideLayout24.xml"/><Relationship Id="rId7" Type="http://schemas.openxmlformats.org/officeDocument/2006/relationships/chart" Target="../charts/chart59.xml"/><Relationship Id="rId12" Type="http://schemas.openxmlformats.org/officeDocument/2006/relationships/chart" Target="../charts/chart6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chart" Target="../charts/chart58.xml"/><Relationship Id="rId11" Type="http://schemas.openxmlformats.org/officeDocument/2006/relationships/chart" Target="../charts/chart62.xml"/><Relationship Id="rId5" Type="http://schemas.openxmlformats.org/officeDocument/2006/relationships/chart" Target="../charts/chart57.xml"/><Relationship Id="rId10" Type="http://schemas.openxmlformats.org/officeDocument/2006/relationships/image" Target="../media/image10.jpeg"/><Relationship Id="rId4" Type="http://schemas.openxmlformats.org/officeDocument/2006/relationships/chart" Target="../charts/chart56.xml"/><Relationship Id="rId9" Type="http://schemas.openxmlformats.org/officeDocument/2006/relationships/chart" Target="../charts/chart6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13" Type="http://schemas.openxmlformats.org/officeDocument/2006/relationships/chart" Target="../charts/chart72.xml"/><Relationship Id="rId3" Type="http://schemas.openxmlformats.org/officeDocument/2006/relationships/tags" Target="../tags/tag128.xml"/><Relationship Id="rId7" Type="http://schemas.openxmlformats.org/officeDocument/2006/relationships/chart" Target="../charts/chart66.xml"/><Relationship Id="rId12" Type="http://schemas.openxmlformats.org/officeDocument/2006/relationships/chart" Target="../charts/chart71.xml"/><Relationship Id="rId17" Type="http://schemas.openxmlformats.org/officeDocument/2006/relationships/image" Target="../media/image10.jpeg"/><Relationship Id="rId2" Type="http://schemas.openxmlformats.org/officeDocument/2006/relationships/tags" Target="../tags/tag127.xml"/><Relationship Id="rId16" Type="http://schemas.openxmlformats.org/officeDocument/2006/relationships/chart" Target="../charts/chart75.xml"/><Relationship Id="rId1" Type="http://schemas.openxmlformats.org/officeDocument/2006/relationships/tags" Target="../tags/tag126.xml"/><Relationship Id="rId6" Type="http://schemas.openxmlformats.org/officeDocument/2006/relationships/chart" Target="../charts/chart65.xml"/><Relationship Id="rId11" Type="http://schemas.openxmlformats.org/officeDocument/2006/relationships/chart" Target="../charts/chart70.xml"/><Relationship Id="rId5" Type="http://schemas.openxmlformats.org/officeDocument/2006/relationships/chart" Target="../charts/chart64.xml"/><Relationship Id="rId15" Type="http://schemas.openxmlformats.org/officeDocument/2006/relationships/chart" Target="../charts/chart74.xml"/><Relationship Id="rId10" Type="http://schemas.openxmlformats.org/officeDocument/2006/relationships/chart" Target="../charts/chart69.xml"/><Relationship Id="rId4" Type="http://schemas.openxmlformats.org/officeDocument/2006/relationships/slideLayout" Target="../slideLayouts/slideLayout22.xml"/><Relationship Id="rId9" Type="http://schemas.openxmlformats.org/officeDocument/2006/relationships/chart" Target="../charts/chart68.xml"/><Relationship Id="rId14" Type="http://schemas.openxmlformats.org/officeDocument/2006/relationships/chart" Target="../charts/char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9.xml"/><Relationship Id="rId6" Type="http://schemas.openxmlformats.org/officeDocument/2006/relationships/chart" Target="../charts/chart79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4.xml"/><Relationship Id="rId3" Type="http://schemas.openxmlformats.org/officeDocument/2006/relationships/slideLayout" Target="../slideLayouts/slideLayout22.xml"/><Relationship Id="rId7" Type="http://schemas.openxmlformats.org/officeDocument/2006/relationships/chart" Target="../charts/chart83.xml"/><Relationship Id="rId12" Type="http://schemas.openxmlformats.org/officeDocument/2006/relationships/image" Target="../media/image10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chart" Target="../charts/chart82.xml"/><Relationship Id="rId11" Type="http://schemas.openxmlformats.org/officeDocument/2006/relationships/chart" Target="../charts/chart87.xml"/><Relationship Id="rId5" Type="http://schemas.openxmlformats.org/officeDocument/2006/relationships/chart" Target="../charts/chart81.xml"/><Relationship Id="rId10" Type="http://schemas.openxmlformats.org/officeDocument/2006/relationships/chart" Target="../charts/chart86.xml"/><Relationship Id="rId4" Type="http://schemas.openxmlformats.org/officeDocument/2006/relationships/chart" Target="../charts/chart80.xml"/><Relationship Id="rId9" Type="http://schemas.openxmlformats.org/officeDocument/2006/relationships/chart" Target="../charts/char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chart" Target="../charts/chart90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chart" Target="../charts/chart91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chart" Target="../charts/chart9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chart" Target="../charts/chart94.xml"/><Relationship Id="rId4" Type="http://schemas.openxmlformats.org/officeDocument/2006/relationships/tags" Target="../tags/tag141.xml"/><Relationship Id="rId9" Type="http://schemas.openxmlformats.org/officeDocument/2006/relationships/chart" Target="../charts/chart9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image" Target="../media/image9.jpe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6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jcza.com.pl/" TargetMode="External"/><Relationship Id="rId3" Type="http://schemas.openxmlformats.org/officeDocument/2006/relationships/tags" Target="../tags/tag163.xml"/><Relationship Id="rId7" Type="http://schemas.openxmlformats.org/officeDocument/2006/relationships/chart" Target="../charts/chart96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6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slideLayout" Target="../slideLayouts/slideLayout3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10.jpeg"/><Relationship Id="rId4" Type="http://schemas.openxmlformats.org/officeDocument/2006/relationships/chart" Target="../charts/chart9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10.jpeg"/><Relationship Id="rId4" Type="http://schemas.openxmlformats.org/officeDocument/2006/relationships/chart" Target="../charts/chart1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10.jpeg"/><Relationship Id="rId4" Type="http://schemas.openxmlformats.org/officeDocument/2006/relationships/chart" Target="../charts/chart10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2.xml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0.jpeg"/><Relationship Id="rId4" Type="http://schemas.openxmlformats.org/officeDocument/2006/relationships/tags" Target="../tags/tag174.xml"/><Relationship Id="rId9" Type="http://schemas.openxmlformats.org/officeDocument/2006/relationships/chart" Target="../charts/chart10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slideLayout" Target="../slideLayouts/slideLayout2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image" Target="../media/image10.jpe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chart" Target="../charts/chart10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44.xml"/><Relationship Id="rId4" Type="http://schemas.openxmlformats.org/officeDocument/2006/relationships/tags" Target="../tags/tag19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0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slideLayout" Target="../slideLayouts/slideLayout3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3250276"/>
          </a:xfrm>
        </p:spPr>
        <p:txBody>
          <a:bodyPr/>
          <a:lstStyle/>
          <a:p>
            <a:r>
              <a:rPr lang="pl-PL" dirty="0" smtClean="0"/>
              <a:t>Badanie opinii turystów odwiedzających gminy Rajcza </a:t>
            </a:r>
            <a:br>
              <a:rPr lang="pl-PL" dirty="0" smtClean="0"/>
            </a:br>
            <a:r>
              <a:rPr lang="pl-PL" dirty="0" smtClean="0"/>
              <a:t>i Oszczadnica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600" dirty="0" smtClean="0"/>
              <a:t>Raport z badania przygotowany przez TNS Polska</a:t>
            </a:r>
            <a:r>
              <a:rPr lang="pl-PL" dirty="0" smtClean="0"/>
              <a:t/>
            </a:r>
            <a:br>
              <a:rPr lang="pl-PL" dirty="0" smtClean="0"/>
            </a:b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8567306" cy="4916524"/>
          </a:xfrm>
        </p:spPr>
        <p:txBody>
          <a:bodyPr/>
          <a:lstStyle/>
          <a:p>
            <a:endParaRPr lang="en-AU" sz="800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2/3 badanych odwiedzała gminę Rajcza po raz kolejny. Wcześniej najczęściej odwiedzali gminę również w sezonie letnim (44% badanych) lub zarówno letnim, jak i zimowym (23%). Wśród tych, którzy odwiedzili gminę po raz pierwszy można zauważyć wzrost osób z wykształceniem średnim.</a:t>
            </a:r>
            <a:endParaRPr lang="en-AU" dirty="0"/>
          </a:p>
        </p:txBody>
      </p:sp>
      <p:pic>
        <p:nvPicPr>
          <p:cNvPr id="9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Charakterystyka wyjazdu </a:t>
            </a:r>
            <a:r>
              <a:rPr lang="pl-PL" dirty="0" smtClean="0"/>
              <a:t>a </a:t>
            </a:r>
            <a:r>
              <a:rPr lang="pl-PL" dirty="0"/>
              <a:t>demografia turystów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7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2625" y="1142421"/>
            <a:ext cx="4286250" cy="227495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Płeć</a:t>
            </a:r>
            <a:endParaRPr lang="en-AU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demograficzny respondentów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pic>
        <p:nvPicPr>
          <p:cNvPr id="1026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6" name="Objec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90558"/>
              </p:ext>
            </p:extLst>
          </p:nvPr>
        </p:nvGraphicFramePr>
        <p:xfrm>
          <a:off x="164168" y="1237863"/>
          <a:ext cx="4030663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028246"/>
              </p:ext>
            </p:extLst>
          </p:nvPr>
        </p:nvGraphicFramePr>
        <p:xfrm>
          <a:off x="164168" y="3503378"/>
          <a:ext cx="4030663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095457"/>
              </p:ext>
            </p:extLst>
          </p:nvPr>
        </p:nvGraphicFramePr>
        <p:xfrm>
          <a:off x="4685537" y="1193659"/>
          <a:ext cx="4032250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34199"/>
              </p:ext>
            </p:extLst>
          </p:nvPr>
        </p:nvGraphicFramePr>
        <p:xfrm>
          <a:off x="4675975" y="3527933"/>
          <a:ext cx="4032250" cy="18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3925" y="1142421"/>
            <a:ext cx="4283075" cy="227495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Wiek</a:t>
            </a:r>
            <a:endParaRPr lang="en-AU" sz="12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6375" y="3429248"/>
            <a:ext cx="3859485" cy="3807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Wykształcenie</a:t>
            </a:r>
            <a:endParaRPr lang="en-AU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25" y="3441119"/>
            <a:ext cx="2261175" cy="406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Miejsce zamieszkania</a:t>
            </a:r>
            <a:endParaRPr lang="en-AU" sz="1200" dirty="0">
              <a:latin typeface="+mj-lt"/>
            </a:endParaRPr>
          </a:p>
        </p:txBody>
      </p:sp>
      <p:graphicFrame>
        <p:nvGraphicFramePr>
          <p:cNvPr id="30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34199"/>
              </p:ext>
            </p:extLst>
          </p:nvPr>
        </p:nvGraphicFramePr>
        <p:xfrm>
          <a:off x="4675975" y="3527933"/>
          <a:ext cx="4032250" cy="18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2" name="Group 19"/>
          <p:cNvGrpSpPr/>
          <p:nvPr/>
        </p:nvGrpSpPr>
        <p:grpSpPr>
          <a:xfrm>
            <a:off x="1861843" y="3465139"/>
            <a:ext cx="2346007" cy="447105"/>
            <a:chOff x="-1705132" y="3701662"/>
            <a:chExt cx="2346007" cy="447105"/>
          </a:xfrm>
        </p:grpSpPr>
        <p:sp>
          <p:nvSpPr>
            <p:cNvPr id="33" name="TextBox 32"/>
            <p:cNvSpPr txBox="1"/>
            <p:nvPr/>
          </p:nvSpPr>
          <p:spPr>
            <a:xfrm>
              <a:off x="-1705132" y="370166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789812" y="3737287"/>
              <a:ext cx="1430687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35" name="Group 22"/>
          <p:cNvGrpSpPr/>
          <p:nvPr/>
        </p:nvGrpSpPr>
        <p:grpSpPr>
          <a:xfrm>
            <a:off x="6398489" y="1189789"/>
            <a:ext cx="2345115" cy="458980"/>
            <a:chOff x="-1792843" y="3867912"/>
            <a:chExt cx="2345115" cy="458980"/>
          </a:xfrm>
        </p:grpSpPr>
        <p:sp>
          <p:nvSpPr>
            <p:cNvPr id="36" name="TextBox 35"/>
            <p:cNvSpPr txBox="1"/>
            <p:nvPr/>
          </p:nvSpPr>
          <p:spPr>
            <a:xfrm>
              <a:off x="-1792843" y="386791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860038" y="3915412"/>
              <a:ext cx="1412310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38" name="Group 25"/>
          <p:cNvGrpSpPr/>
          <p:nvPr/>
        </p:nvGrpSpPr>
        <p:grpSpPr>
          <a:xfrm>
            <a:off x="6388726" y="3477014"/>
            <a:ext cx="2236376" cy="411480"/>
            <a:chOff x="-1812008" y="3713537"/>
            <a:chExt cx="2236376" cy="411480"/>
          </a:xfrm>
        </p:grpSpPr>
        <p:sp>
          <p:nvSpPr>
            <p:cNvPr id="39" name="TextBox 38"/>
            <p:cNvSpPr txBox="1"/>
            <p:nvPr/>
          </p:nvSpPr>
          <p:spPr>
            <a:xfrm>
              <a:off x="-1812008" y="3713537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858142" y="3713537"/>
              <a:ext cx="1282510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41" name="Group 16"/>
          <p:cNvGrpSpPr/>
          <p:nvPr/>
        </p:nvGrpSpPr>
        <p:grpSpPr>
          <a:xfrm>
            <a:off x="1864587" y="1199687"/>
            <a:ext cx="2291784" cy="414492"/>
            <a:chOff x="-1713997" y="3864900"/>
            <a:chExt cx="2291784" cy="414492"/>
          </a:xfrm>
        </p:grpSpPr>
        <p:sp>
          <p:nvSpPr>
            <p:cNvPr id="42" name="TextBox 41"/>
            <p:cNvSpPr txBox="1"/>
            <p:nvPr/>
          </p:nvSpPr>
          <p:spPr>
            <a:xfrm>
              <a:off x="-1713997" y="386791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66062" y="3864900"/>
              <a:ext cx="1343849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44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22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2071167"/>
              </p:ext>
            </p:extLst>
          </p:nvPr>
        </p:nvGraphicFramePr>
        <p:xfrm>
          <a:off x="3526200" y="1255154"/>
          <a:ext cx="2978863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6" name="Chart Placeholder 22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4658722"/>
              </p:ext>
            </p:extLst>
          </p:nvPr>
        </p:nvGraphicFramePr>
        <p:xfrm>
          <a:off x="3156936" y="3315625"/>
          <a:ext cx="4589100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21" name="Chart Placeholder 2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93209063"/>
              </p:ext>
            </p:extLst>
          </p:nvPr>
        </p:nvGraphicFramePr>
        <p:xfrm>
          <a:off x="6325067" y="1255154"/>
          <a:ext cx="2978863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85751" y="1"/>
            <a:ext cx="8569323" cy="1031838"/>
          </a:xfrm>
        </p:spPr>
        <p:txBody>
          <a:bodyPr/>
          <a:lstStyle/>
          <a:p>
            <a:r>
              <a:rPr lang="pl-PL" dirty="0"/>
              <a:t>Charakterystyka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8349606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5" name="Chart Placeholder 2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22170686"/>
              </p:ext>
            </p:extLst>
          </p:nvPr>
        </p:nvGraphicFramePr>
        <p:xfrm>
          <a:off x="285750" y="1259432"/>
          <a:ext cx="3398227" cy="181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6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93701" y="1255153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Charakter wyjazdu</a:t>
            </a:r>
            <a:endParaRPr lang="en-AU" sz="1200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85752" y="3290054"/>
            <a:ext cx="1495118" cy="287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 kim wyjazd</a:t>
            </a:r>
            <a:endParaRPr lang="en-AU" sz="1200" dirty="0"/>
          </a:p>
        </p:txBody>
      </p:sp>
      <p:graphicFrame>
        <p:nvGraphicFramePr>
          <p:cNvPr id="8" name="Chart Placeholder 23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111375236"/>
              </p:ext>
            </p:extLst>
          </p:nvPr>
        </p:nvGraphicFramePr>
        <p:xfrm>
          <a:off x="203666" y="3683250"/>
          <a:ext cx="2953583" cy="203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" name="Chart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2790" y="3306338"/>
            <a:ext cx="3995171" cy="1481287"/>
          </a:xfrm>
          <a:prstGeom prst="rect">
            <a:avLst/>
          </a:prstGeom>
        </p:spPr>
      </p:sp>
      <p:sp>
        <p:nvSpPr>
          <p:cNvPr id="12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571244" y="1255154"/>
            <a:ext cx="1514724" cy="244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Długość wyjazdu</a:t>
            </a:r>
            <a:endParaRPr lang="en-AU" sz="1200" dirty="0"/>
          </a:p>
        </p:txBody>
      </p:sp>
      <p:sp>
        <p:nvSpPr>
          <p:cNvPr id="14" name="Text Placeholder 13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428339" y="1255154"/>
            <a:ext cx="2126575" cy="263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Organizacja wyjazdu</a:t>
            </a:r>
            <a:endParaRPr lang="en-AU" sz="1200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3571243" y="3290054"/>
            <a:ext cx="2451488" cy="287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Wcześniejsze odwiedziny</a:t>
            </a:r>
            <a:endParaRPr lang="en-AU" sz="1200" dirty="0"/>
          </a:p>
        </p:txBody>
      </p:sp>
      <p:sp>
        <p:nvSpPr>
          <p:cNvPr id="17" name="TextBox 16"/>
          <p:cNvSpPr txBox="1"/>
          <p:nvPr>
            <p:custDataLst>
              <p:tags r:id="rId15"/>
            </p:custDataLst>
          </p:nvPr>
        </p:nvSpPr>
        <p:spPr>
          <a:xfrm>
            <a:off x="3157250" y="1486292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>
            <p:custDataLst>
              <p:tags r:id="rId16"/>
            </p:custDataLst>
          </p:nvPr>
        </p:nvSpPr>
        <p:spPr>
          <a:xfrm>
            <a:off x="293701" y="1486219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" name="TextBox 16"/>
          <p:cNvSpPr txBox="1"/>
          <p:nvPr>
            <p:custDataLst>
              <p:tags r:id="rId17"/>
            </p:custDataLst>
          </p:nvPr>
        </p:nvSpPr>
        <p:spPr>
          <a:xfrm>
            <a:off x="5956117" y="1486292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7" name="TextBox 16"/>
          <p:cNvSpPr txBox="1"/>
          <p:nvPr>
            <p:custDataLst>
              <p:tags r:id="rId18"/>
            </p:custDataLst>
          </p:nvPr>
        </p:nvSpPr>
        <p:spPr>
          <a:xfrm>
            <a:off x="3157250" y="3546763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56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wyjazdu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20339925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77933419"/>
              </p:ext>
            </p:extLst>
          </p:nvPr>
        </p:nvGraphicFramePr>
        <p:xfrm>
          <a:off x="5265616" y="1031875"/>
          <a:ext cx="3632200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687174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Turystyczno-wypoczynkowy</a:t>
            </a:r>
            <a:endParaRPr lang="en-AU" sz="1200" dirty="0"/>
          </a:p>
        </p:txBody>
      </p:sp>
      <p:sp>
        <p:nvSpPr>
          <p:cNvPr id="35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65616" y="795838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Częściowo turystyczny</a:t>
            </a:r>
            <a:endParaRPr lang="en-AU" sz="1200" dirty="0"/>
          </a:p>
        </p:txBody>
      </p:sp>
      <p:pic>
        <p:nvPicPr>
          <p:cNvPr id="36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3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198750"/>
              </p:ext>
            </p:extLst>
          </p:nvPr>
        </p:nvGraphicFramePr>
        <p:xfrm>
          <a:off x="5265616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94603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391209"/>
              </p:ext>
            </p:extLst>
          </p:nvPr>
        </p:nvGraphicFramePr>
        <p:xfrm>
          <a:off x="5265616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757557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54428"/>
              </p:ext>
            </p:extLst>
          </p:nvPr>
        </p:nvGraphicFramePr>
        <p:xfrm>
          <a:off x="5265616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N=302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5265616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N=44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2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Długość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pic>
        <p:nvPicPr>
          <p:cNvPr id="1026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919276"/>
              </p:ext>
            </p:extLst>
          </p:nvPr>
        </p:nvGraphicFramePr>
        <p:xfrm>
          <a:off x="285751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7300705"/>
              </p:ext>
            </p:extLst>
          </p:nvPr>
        </p:nvGraphicFramePr>
        <p:xfrm>
          <a:off x="285751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725820"/>
              </p:ext>
            </p:extLst>
          </p:nvPr>
        </p:nvGraphicFramePr>
        <p:xfrm>
          <a:off x="285751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Tylko jeden dzień, bez noclegu</a:t>
            </a:r>
            <a:endParaRPr lang="en-AU" sz="1200" dirty="0"/>
          </a:p>
        </p:txBody>
      </p:sp>
      <p:graphicFrame>
        <p:nvGraphicFramePr>
          <p:cNvPr id="1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331785"/>
              </p:ext>
            </p:extLst>
          </p:nvPr>
        </p:nvGraphicFramePr>
        <p:xfrm>
          <a:off x="285751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88503"/>
              </p:ext>
            </p:extLst>
          </p:nvPr>
        </p:nvGraphicFramePr>
        <p:xfrm>
          <a:off x="3310310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730067"/>
              </p:ext>
            </p:extLst>
          </p:nvPr>
        </p:nvGraphicFramePr>
        <p:xfrm>
          <a:off x="3310310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99345"/>
              </p:ext>
            </p:extLst>
          </p:nvPr>
        </p:nvGraphicFramePr>
        <p:xfrm>
          <a:off x="3310310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781332"/>
              </p:ext>
            </p:extLst>
          </p:nvPr>
        </p:nvGraphicFramePr>
        <p:xfrm>
          <a:off x="3310310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84301"/>
              </p:ext>
            </p:extLst>
          </p:nvPr>
        </p:nvGraphicFramePr>
        <p:xfrm>
          <a:off x="6334868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03547"/>
              </p:ext>
            </p:extLst>
          </p:nvPr>
        </p:nvGraphicFramePr>
        <p:xfrm>
          <a:off x="6334868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612461"/>
              </p:ext>
            </p:extLst>
          </p:nvPr>
        </p:nvGraphicFramePr>
        <p:xfrm>
          <a:off x="6334868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307739"/>
              </p:ext>
            </p:extLst>
          </p:nvPr>
        </p:nvGraphicFramePr>
        <p:xfrm>
          <a:off x="6334868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9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310310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/>
              <a:t> Na 1-3 noclegi</a:t>
            </a: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34868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/>
              <a:t> Na 4 noclegi i więcej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N=184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6334868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N=105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5" name="TextBox 42"/>
          <p:cNvSpPr txBox="1"/>
          <p:nvPr/>
        </p:nvSpPr>
        <p:spPr>
          <a:xfrm>
            <a:off x="3310310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N=86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748969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1026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78672670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57372"/>
              </p:ext>
            </p:extLst>
          </p:nvPr>
        </p:nvGraphicFramePr>
        <p:xfrm>
          <a:off x="5265616" y="1031875"/>
          <a:ext cx="3632200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839617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Wyjazd indywidualny</a:t>
            </a:r>
            <a:endParaRPr lang="en-AU" sz="1200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65616" y="795838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Wyjazd zorganizowany</a:t>
            </a:r>
            <a:endParaRPr lang="en-AU" sz="1200" dirty="0"/>
          </a:p>
        </p:txBody>
      </p:sp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452270"/>
              </p:ext>
            </p:extLst>
          </p:nvPr>
        </p:nvGraphicFramePr>
        <p:xfrm>
          <a:off x="5265616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161839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04412"/>
              </p:ext>
            </p:extLst>
          </p:nvPr>
        </p:nvGraphicFramePr>
        <p:xfrm>
          <a:off x="5265616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016290"/>
              </p:ext>
            </p:extLst>
          </p:nvPr>
        </p:nvGraphicFramePr>
        <p:xfrm>
          <a:off x="5265616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N=315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7" name="TextBox 42"/>
          <p:cNvSpPr txBox="1"/>
          <p:nvPr/>
        </p:nvSpPr>
        <p:spPr>
          <a:xfrm>
            <a:off x="5265616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N=60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Wcześniejsze odwiedziny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1026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1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11750929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158556"/>
              </p:ext>
            </p:extLst>
          </p:nvPr>
        </p:nvGraphicFramePr>
        <p:xfrm>
          <a:off x="5265616" y="1031875"/>
          <a:ext cx="3632200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72212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3626826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Tak, w sezonie letnim i/lub zimowym</a:t>
            </a:r>
            <a:endParaRPr lang="en-AU" sz="1200" dirty="0"/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65616" y="795838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Nie, jestem tu pierwszy raz</a:t>
            </a:r>
            <a:endParaRPr lang="en-AU" sz="1200" dirty="0"/>
          </a:p>
        </p:txBody>
      </p:sp>
      <p:graphicFrame>
        <p:nvGraphicFramePr>
          <p:cNvPr id="2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47944"/>
              </p:ext>
            </p:extLst>
          </p:nvPr>
        </p:nvGraphicFramePr>
        <p:xfrm>
          <a:off x="5265616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17304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917087"/>
              </p:ext>
            </p:extLst>
          </p:nvPr>
        </p:nvGraphicFramePr>
        <p:xfrm>
          <a:off x="5265616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956407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09013"/>
              </p:ext>
            </p:extLst>
          </p:nvPr>
        </p:nvGraphicFramePr>
        <p:xfrm>
          <a:off x="5265616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N=259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5265616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N=116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Profil demograficzny turystów:</a:t>
            </a:r>
            <a:endParaRPr lang="en-AU" b="1" dirty="0" smtClean="0"/>
          </a:p>
          <a:p>
            <a:endParaRPr lang="en-AU" sz="800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Gminę Oszczadnica w tym samym stopniu odwiedzają zarówno kobiety (53%), jak i mężczyźni (47%).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/>
              <a:t>Gminę odwiedzają turyści z różnych grup wiekowych. Jednak ponad połowę odwiedzających stanowili ludzie młodzi, z przedziału od 20 do 39 lat (54%).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Turyści są to głównie osoby pochodzące ze średnich miast od 20 do50 tys. mieszkańców</a:t>
            </a:r>
            <a:r>
              <a:rPr lang="pl-PL" dirty="0"/>
              <a:t> </a:t>
            </a:r>
            <a:r>
              <a:rPr lang="pl-PL" dirty="0" smtClean="0"/>
              <a:t>(35%) oraz wsi (30%) . Znikoma ilość turystów przyjechała z miast powyżej 200 tys. </a:t>
            </a:r>
            <a:r>
              <a:rPr lang="pl-PL" dirty="0"/>
              <a:t>m</a:t>
            </a:r>
            <a:r>
              <a:rPr lang="pl-PL" dirty="0" smtClean="0"/>
              <a:t>ieszkańców (3%).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Osoby odwiedzające gminę Oszczadnica to najczęściej osoby z wykształceniem średnim (40%), w dalszej kolejności w równym stopniu są to osoby z wykształceniem wyższym (23%) oraz zawodowym (23%).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Charakterystyka wyjazdu </a:t>
            </a:r>
            <a:r>
              <a:rPr lang="pl-PL" dirty="0" smtClean="0"/>
              <a:t>a </a:t>
            </a:r>
            <a:r>
              <a:rPr lang="pl-PL" dirty="0"/>
              <a:t>demografia turystów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17</a:t>
            </a:fld>
            <a:endParaRPr lang="en-AU" dirty="0"/>
          </a:p>
        </p:txBody>
      </p:sp>
      <p:pic>
        <p:nvPicPr>
          <p:cNvPr id="6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7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Charakterystyka wyjazdu:</a:t>
            </a:r>
            <a:endParaRPr lang="en-AU" b="1" dirty="0" smtClean="0"/>
          </a:p>
          <a:p>
            <a:endParaRPr lang="en-AU" sz="800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Badane osoby odwiedziły gminę prawie wyłącznie z powodów turystycznych (94%). 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Zdecydowana większość turystów zaplanowała jednodniowe odwiedziny (86%).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Wyjazdy miały wyłącznie charakter indywidualny.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Najczęściej gminę Oszczadnica odwiedzały osoby z partnerami (59%), w dalszej kolejności były to wyjazdy rodzinne (32%).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Zdecydowana większość turystów odwiedzała </a:t>
            </a:r>
            <a:r>
              <a:rPr lang="pl-PL" dirty="0"/>
              <a:t>gminę </a:t>
            </a:r>
            <a:r>
              <a:rPr lang="pl-PL" dirty="0" smtClean="0"/>
              <a:t>Oszczadnica </a:t>
            </a:r>
            <a:r>
              <a:rPr lang="pl-PL" dirty="0"/>
              <a:t>po raz </a:t>
            </a:r>
            <a:r>
              <a:rPr lang="pl-PL" dirty="0" smtClean="0"/>
              <a:t>kolejny (81%). </a:t>
            </a:r>
            <a:r>
              <a:rPr lang="pl-PL" dirty="0"/>
              <a:t>Wcześniej </a:t>
            </a:r>
            <a:r>
              <a:rPr lang="pl-PL" dirty="0" smtClean="0"/>
              <a:t>badani najczęściej </a:t>
            </a:r>
            <a:r>
              <a:rPr lang="pl-PL" dirty="0"/>
              <a:t>odwiedzali gminę </a:t>
            </a:r>
            <a:r>
              <a:rPr lang="pl-PL" dirty="0" smtClean="0"/>
              <a:t>w </a:t>
            </a:r>
            <a:r>
              <a:rPr lang="pl-PL" dirty="0"/>
              <a:t>sezonie letnim (</a:t>
            </a:r>
            <a:r>
              <a:rPr lang="pl-PL" dirty="0" smtClean="0"/>
              <a:t>43% </a:t>
            </a:r>
            <a:r>
              <a:rPr lang="pl-PL" dirty="0"/>
              <a:t>badanych) lub zarówno letnim, jak i zimowym </a:t>
            </a:r>
            <a:r>
              <a:rPr lang="pl-PL" dirty="0" smtClean="0"/>
              <a:t>(38%).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Charakterystyka wyjazdu </a:t>
            </a:r>
            <a:r>
              <a:rPr lang="pl-PL" dirty="0" smtClean="0"/>
              <a:t>a </a:t>
            </a:r>
            <a:r>
              <a:rPr lang="pl-PL" dirty="0"/>
              <a:t>demografia turystów</a:t>
            </a:r>
            <a:endParaRPr lang="en-AU" dirty="0"/>
          </a:p>
        </p:txBody>
      </p:sp>
      <p:pic>
        <p:nvPicPr>
          <p:cNvPr id="6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9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25" y="1142421"/>
            <a:ext cx="4286250" cy="227495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Płeć</a:t>
            </a:r>
            <a:endParaRPr lang="en-AU" sz="1200" dirty="0">
              <a:latin typeface="+mj-lt"/>
            </a:endParaRPr>
          </a:p>
        </p:txBody>
      </p:sp>
      <p:pic>
        <p:nvPicPr>
          <p:cNvPr id="6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demograficzny respondentów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19</a:t>
            </a:fld>
            <a:endParaRPr lang="en-AU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45760"/>
              </p:ext>
            </p:extLst>
          </p:nvPr>
        </p:nvGraphicFramePr>
        <p:xfrm>
          <a:off x="164168" y="3503378"/>
          <a:ext cx="4030663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095457"/>
              </p:ext>
            </p:extLst>
          </p:nvPr>
        </p:nvGraphicFramePr>
        <p:xfrm>
          <a:off x="4685537" y="1193659"/>
          <a:ext cx="4032250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634199"/>
              </p:ext>
            </p:extLst>
          </p:nvPr>
        </p:nvGraphicFramePr>
        <p:xfrm>
          <a:off x="4675975" y="3527933"/>
          <a:ext cx="4032250" cy="18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33925" y="1142421"/>
            <a:ext cx="4283075" cy="227495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Wiek</a:t>
            </a:r>
            <a:endParaRPr lang="en-AU" sz="1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375" y="3429248"/>
            <a:ext cx="3859485" cy="342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Wykształcenie</a:t>
            </a:r>
            <a:endParaRPr lang="en-AU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625" y="3441119"/>
            <a:ext cx="2261175" cy="406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0" bIns="0" rtlCol="0" anchor="t">
            <a:noAutofit/>
          </a:bodyPr>
          <a:lstStyle>
            <a:defPPr>
              <a:defRPr lang="en-US"/>
            </a:defPPr>
            <a:lvl1pPr>
              <a:defRPr sz="1300" b="1">
                <a:solidFill>
                  <a:srgbClr val="333333"/>
                </a:solidFill>
              </a:defRPr>
            </a:lvl1pPr>
          </a:lstStyle>
          <a:p>
            <a:r>
              <a:rPr lang="pl-PL" sz="1200" dirty="0" smtClean="0">
                <a:latin typeface="+mj-lt"/>
              </a:rPr>
              <a:t>Miejsce zamieszkania</a:t>
            </a:r>
            <a:endParaRPr lang="en-AU" sz="1200" dirty="0">
              <a:latin typeface="+mj-l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861843" y="3465139"/>
            <a:ext cx="2346007" cy="447105"/>
            <a:chOff x="-1705132" y="3701662"/>
            <a:chExt cx="2346007" cy="447105"/>
          </a:xfrm>
        </p:grpSpPr>
        <p:sp>
          <p:nvSpPr>
            <p:cNvPr id="20" name="TextBox 19"/>
            <p:cNvSpPr txBox="1"/>
            <p:nvPr/>
          </p:nvSpPr>
          <p:spPr>
            <a:xfrm>
              <a:off x="-1705132" y="370166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89812" y="3737287"/>
              <a:ext cx="1430687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398489" y="1189789"/>
            <a:ext cx="2345115" cy="458980"/>
            <a:chOff x="-1792843" y="3867912"/>
            <a:chExt cx="2345115" cy="458980"/>
          </a:xfrm>
        </p:grpSpPr>
        <p:sp>
          <p:nvSpPr>
            <p:cNvPr id="23" name="TextBox 22"/>
            <p:cNvSpPr txBox="1"/>
            <p:nvPr/>
          </p:nvSpPr>
          <p:spPr>
            <a:xfrm>
              <a:off x="-1792843" y="386791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860038" y="3915412"/>
              <a:ext cx="1412310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388726" y="3477014"/>
            <a:ext cx="2236376" cy="411480"/>
            <a:chOff x="-1812008" y="3713537"/>
            <a:chExt cx="2236376" cy="411480"/>
          </a:xfrm>
        </p:grpSpPr>
        <p:sp>
          <p:nvSpPr>
            <p:cNvPr id="26" name="TextBox 25"/>
            <p:cNvSpPr txBox="1"/>
            <p:nvPr/>
          </p:nvSpPr>
          <p:spPr>
            <a:xfrm>
              <a:off x="-1812008" y="3713537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858142" y="3713537"/>
              <a:ext cx="1282510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grpSp>
        <p:nvGrpSpPr>
          <p:cNvPr id="28" name="Group 16"/>
          <p:cNvGrpSpPr/>
          <p:nvPr/>
        </p:nvGrpSpPr>
        <p:grpSpPr>
          <a:xfrm>
            <a:off x="1864587" y="1199687"/>
            <a:ext cx="2291784" cy="414492"/>
            <a:chOff x="-1713997" y="3864900"/>
            <a:chExt cx="2291784" cy="414492"/>
          </a:xfrm>
        </p:grpSpPr>
        <p:sp>
          <p:nvSpPr>
            <p:cNvPr id="29" name="TextBox 28"/>
            <p:cNvSpPr txBox="1"/>
            <p:nvPr/>
          </p:nvSpPr>
          <p:spPr>
            <a:xfrm>
              <a:off x="-1713997" y="3867912"/>
              <a:ext cx="877824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AU" sz="2400" b="1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66062" y="3864900"/>
              <a:ext cx="1343849" cy="41148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pl-PL" sz="1200" b="0" dirty="0" smtClean="0">
                  <a:solidFill>
                    <a:srgbClr val="333333"/>
                  </a:solidFill>
                  <a:latin typeface="+mj-lt"/>
                </a:rPr>
                <a:t>%</a:t>
              </a:r>
              <a:endParaRPr lang="en-AU" sz="1200" b="0" dirty="0" smtClean="0">
                <a:solidFill>
                  <a:srgbClr val="333333"/>
                </a:solidFill>
                <a:latin typeface="+mj-lt"/>
              </a:endParaRPr>
            </a:p>
          </p:txBody>
        </p:sp>
      </p:grpSp>
      <p:sp>
        <p:nvSpPr>
          <p:cNvPr id="31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2" name="Objec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384304"/>
              </p:ext>
            </p:extLst>
          </p:nvPr>
        </p:nvGraphicFramePr>
        <p:xfrm>
          <a:off x="164168" y="1237863"/>
          <a:ext cx="4030663" cy="19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Contents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40053"/>
              </p:ext>
            </p:extLst>
          </p:nvPr>
        </p:nvGraphicFramePr>
        <p:xfrm>
          <a:off x="281305" y="1288567"/>
          <a:ext cx="4038301" cy="4119067"/>
        </p:xfrm>
        <a:graphic>
          <a:graphicData uri="http://schemas.openxmlformats.org/drawingml/2006/table">
            <a:tbl>
              <a:tblPr>
                <a:solidFill>
                  <a:srgbClr val="000000">
                    <a:alpha val="0"/>
                  </a:srgbClr>
                </a:solidFill>
                <a:tableStyleId>{5C22544A-7EE6-4342-B048-85BDC9FD1C3A}</a:tableStyleId>
              </a:tblPr>
              <a:tblGrid>
                <a:gridCol w="3281120"/>
                <a:gridCol w="757181"/>
              </a:tblGrid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1</a:t>
                      </a: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Informacje o badaniu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3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2</a:t>
                      </a: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Charakterystyka wyjazdu </a:t>
                      </a:r>
                      <a:b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</a:b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a demografia turystów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7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3</a:t>
                      </a: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Opinie turystów odwiedzających gminę Rajcza 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25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4</a:t>
                      </a: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Opinie turystów odwiedzających gminę Oszczadnica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spc="0" baseline="0" smtClean="0">
                          <a:solidFill>
                            <a:srgbClr val="333333"/>
                          </a:solidFill>
                          <a:latin typeface="Verdana"/>
                        </a:rPr>
                        <a:t> 41</a:t>
                      </a: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6350" cmpd="sng">
                      <a:solidFill>
                        <a:srgbClr val="333333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036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3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T w="6350" cmpd="sng">
                      <a:solidFill>
                        <a:srgbClr val="333333"/>
                      </a:solidFill>
                    </a:lnT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51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12700" cmpd="sng">
                      <a:solidFill>
                        <a:srgbClr val="FFFFFF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="0" i="0" u="none" strike="noStrike" spc="0" baseline="0">
                        <a:solidFill>
                          <a:srgbClr val="333333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B w="12700" cmpd="sng">
                      <a:solidFill>
                        <a:srgbClr val="FFFFFF"/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06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Placeholder 22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2453175"/>
              </p:ext>
            </p:extLst>
          </p:nvPr>
        </p:nvGraphicFramePr>
        <p:xfrm>
          <a:off x="3156936" y="3315625"/>
          <a:ext cx="4589100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1" name="Chart Placeholder 22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0906978"/>
              </p:ext>
            </p:extLst>
          </p:nvPr>
        </p:nvGraphicFramePr>
        <p:xfrm>
          <a:off x="6325067" y="1255154"/>
          <a:ext cx="2978863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5751" y="1"/>
            <a:ext cx="8569323" cy="1031838"/>
          </a:xfrm>
        </p:spPr>
        <p:txBody>
          <a:bodyPr/>
          <a:lstStyle/>
          <a:p>
            <a:r>
              <a:rPr lang="pl-PL" dirty="0"/>
              <a:t>Charakterystyka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8349606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20</a:t>
            </a:fld>
            <a:endParaRPr lang="en-AU" dirty="0"/>
          </a:p>
        </p:txBody>
      </p:sp>
      <p:graphicFrame>
        <p:nvGraphicFramePr>
          <p:cNvPr id="5" name="Chart Placeholder 2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68155320"/>
              </p:ext>
            </p:extLst>
          </p:nvPr>
        </p:nvGraphicFramePr>
        <p:xfrm>
          <a:off x="285750" y="1259432"/>
          <a:ext cx="3398227" cy="181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93701" y="1255153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Charakter wyjazdu</a:t>
            </a:r>
            <a:endParaRPr lang="en-AU" sz="1200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85752" y="3290054"/>
            <a:ext cx="1495118" cy="287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 kim wyjazd</a:t>
            </a:r>
            <a:endParaRPr lang="en-AU" sz="1200" dirty="0"/>
          </a:p>
        </p:txBody>
      </p:sp>
      <p:graphicFrame>
        <p:nvGraphicFramePr>
          <p:cNvPr id="8" name="Chart Placeholder 23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22804457"/>
              </p:ext>
            </p:extLst>
          </p:nvPr>
        </p:nvGraphicFramePr>
        <p:xfrm>
          <a:off x="203666" y="3683250"/>
          <a:ext cx="2953583" cy="203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0" name="Char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2790" y="3306338"/>
            <a:ext cx="3995171" cy="1481287"/>
          </a:xfrm>
          <a:prstGeom prst="rect">
            <a:avLst/>
          </a:prstGeom>
        </p:spPr>
      </p:sp>
      <p:sp>
        <p:nvSpPr>
          <p:cNvPr id="12" name="Text Placeholder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571244" y="1255154"/>
            <a:ext cx="1514724" cy="244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Długość wyjazdu</a:t>
            </a:r>
            <a:endParaRPr lang="en-AU" sz="1200" dirty="0"/>
          </a:p>
        </p:txBody>
      </p:sp>
      <p:sp>
        <p:nvSpPr>
          <p:cNvPr id="14" name="Text Placeholder 13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6428339" y="1255154"/>
            <a:ext cx="2126575" cy="263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Organizacja wyjazdu</a:t>
            </a:r>
            <a:endParaRPr lang="en-AU" sz="1200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571243" y="3290054"/>
            <a:ext cx="2451488" cy="287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Wcześniejsze odwiedziny</a:t>
            </a:r>
            <a:endParaRPr lang="en-AU" sz="1200" dirty="0"/>
          </a:p>
        </p:txBody>
      </p:sp>
      <p:graphicFrame>
        <p:nvGraphicFramePr>
          <p:cNvPr id="11" name="Chart Placeholder 22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64240490"/>
              </p:ext>
            </p:extLst>
          </p:nvPr>
        </p:nvGraphicFramePr>
        <p:xfrm>
          <a:off x="3526200" y="1255154"/>
          <a:ext cx="2978863" cy="181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7" name="TextBox 16"/>
          <p:cNvSpPr txBox="1"/>
          <p:nvPr>
            <p:custDataLst>
              <p:tags r:id="rId15"/>
            </p:custDataLst>
          </p:nvPr>
        </p:nvSpPr>
        <p:spPr>
          <a:xfrm>
            <a:off x="3157250" y="1486292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>
            <p:custDataLst>
              <p:tags r:id="rId16"/>
            </p:custDataLst>
          </p:nvPr>
        </p:nvSpPr>
        <p:spPr>
          <a:xfrm>
            <a:off x="293701" y="1486219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" name="TextBox 16"/>
          <p:cNvSpPr txBox="1"/>
          <p:nvPr>
            <p:custDataLst>
              <p:tags r:id="rId17"/>
            </p:custDataLst>
          </p:nvPr>
        </p:nvSpPr>
        <p:spPr>
          <a:xfrm>
            <a:off x="5956117" y="1486292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7" name="TextBox 16"/>
          <p:cNvSpPr txBox="1"/>
          <p:nvPr>
            <p:custDataLst>
              <p:tags r:id="rId18"/>
            </p:custDataLst>
          </p:nvPr>
        </p:nvSpPr>
        <p:spPr>
          <a:xfrm>
            <a:off x="3157250" y="3546763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2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Charakter wyjazdu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21</a:t>
            </a:fld>
            <a:endParaRPr lang="en-AU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50966328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36484847"/>
              </p:ext>
            </p:extLst>
          </p:nvPr>
        </p:nvGraphicFramePr>
        <p:xfrm>
          <a:off x="5265616" y="1031875"/>
          <a:ext cx="3632200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060691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Turystyczno-wypoczynkowy</a:t>
            </a:r>
            <a:endParaRPr lang="en-AU" sz="1200" dirty="0"/>
          </a:p>
        </p:txBody>
      </p:sp>
      <p:sp>
        <p:nvSpPr>
          <p:cNvPr id="35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65616" y="795838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Częściowo turystyczny</a:t>
            </a:r>
            <a:endParaRPr lang="en-AU" sz="1200" dirty="0"/>
          </a:p>
        </p:txBody>
      </p:sp>
      <p:graphicFrame>
        <p:nvGraphicFramePr>
          <p:cNvPr id="3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044904"/>
              </p:ext>
            </p:extLst>
          </p:nvPr>
        </p:nvGraphicFramePr>
        <p:xfrm>
          <a:off x="5265616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451897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477648"/>
              </p:ext>
            </p:extLst>
          </p:nvPr>
        </p:nvGraphicFramePr>
        <p:xfrm>
          <a:off x="5265616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  <p:sp>
        <p:nvSpPr>
          <p:cNvPr id="17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</a:t>
            </a:r>
            <a:r>
              <a:rPr lang="pl-PL" sz="1200" b="0" dirty="0">
                <a:solidFill>
                  <a:srgbClr val="333333"/>
                </a:solidFill>
                <a:latin typeface="+mj-lt"/>
              </a:rPr>
              <a:t> </a:t>
            </a:r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N=131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8" name="TextBox 42"/>
          <p:cNvSpPr txBox="1"/>
          <p:nvPr/>
        </p:nvSpPr>
        <p:spPr>
          <a:xfrm>
            <a:off x="5265616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Liczebności N=9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graphicFrame>
        <p:nvGraphicFramePr>
          <p:cNvPr id="19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766867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532352"/>
              </p:ext>
            </p:extLst>
          </p:nvPr>
        </p:nvGraphicFramePr>
        <p:xfrm>
          <a:off x="5265616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07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Długość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22</a:t>
            </a:fld>
            <a:endParaRPr lang="en-AU" dirty="0"/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741370"/>
              </p:ext>
            </p:extLst>
          </p:nvPr>
        </p:nvGraphicFramePr>
        <p:xfrm>
          <a:off x="285751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2499524"/>
              </p:ext>
            </p:extLst>
          </p:nvPr>
        </p:nvGraphicFramePr>
        <p:xfrm>
          <a:off x="285751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01364"/>
              </p:ext>
            </p:extLst>
          </p:nvPr>
        </p:nvGraphicFramePr>
        <p:xfrm>
          <a:off x="285751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Tylko jeden dzień, bez noclegu</a:t>
            </a:r>
            <a:endParaRPr lang="en-AU" sz="1200" dirty="0"/>
          </a:p>
        </p:txBody>
      </p:sp>
      <p:graphicFrame>
        <p:nvGraphicFramePr>
          <p:cNvPr id="10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59433"/>
              </p:ext>
            </p:extLst>
          </p:nvPr>
        </p:nvGraphicFramePr>
        <p:xfrm>
          <a:off x="285751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00807"/>
              </p:ext>
            </p:extLst>
          </p:nvPr>
        </p:nvGraphicFramePr>
        <p:xfrm>
          <a:off x="3310310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748450"/>
              </p:ext>
            </p:extLst>
          </p:nvPr>
        </p:nvGraphicFramePr>
        <p:xfrm>
          <a:off x="3310310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79003"/>
              </p:ext>
            </p:extLst>
          </p:nvPr>
        </p:nvGraphicFramePr>
        <p:xfrm>
          <a:off x="3310310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448611"/>
              </p:ext>
            </p:extLst>
          </p:nvPr>
        </p:nvGraphicFramePr>
        <p:xfrm>
          <a:off x="3310310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77983"/>
              </p:ext>
            </p:extLst>
          </p:nvPr>
        </p:nvGraphicFramePr>
        <p:xfrm>
          <a:off x="6334868" y="4689479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699265"/>
              </p:ext>
            </p:extLst>
          </p:nvPr>
        </p:nvGraphicFramePr>
        <p:xfrm>
          <a:off x="6334868" y="1031875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921634"/>
              </p:ext>
            </p:extLst>
          </p:nvPr>
        </p:nvGraphicFramePr>
        <p:xfrm>
          <a:off x="6334868" y="2204186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68753"/>
              </p:ext>
            </p:extLst>
          </p:nvPr>
        </p:nvGraphicFramePr>
        <p:xfrm>
          <a:off x="6334868" y="3613888"/>
          <a:ext cx="2554164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9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310310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/>
              <a:t> Na 1-3 noclegi</a:t>
            </a: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334868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/>
              <a:t> Na 4 noclegi i więcej</a:t>
            </a:r>
          </a:p>
        </p:txBody>
      </p:sp>
      <p:pic>
        <p:nvPicPr>
          <p:cNvPr id="21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  <p:sp>
        <p:nvSpPr>
          <p:cNvPr id="22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N=121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3" name="TextBox 42"/>
          <p:cNvSpPr txBox="1"/>
          <p:nvPr/>
        </p:nvSpPr>
        <p:spPr>
          <a:xfrm>
            <a:off x="6334868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Liczebności N=6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4" name="TextBox 42"/>
          <p:cNvSpPr txBox="1"/>
          <p:nvPr/>
        </p:nvSpPr>
        <p:spPr>
          <a:xfrm>
            <a:off x="3310310" y="880110"/>
            <a:ext cx="1666136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Liczebności N=13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2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821301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wyjazdu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23</a:t>
            </a:fld>
            <a:endParaRPr lang="en-AU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78347992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30371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2967403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Wyjazd indywidualny</a:t>
            </a:r>
            <a:endParaRPr lang="en-AU" sz="1200" dirty="0"/>
          </a:p>
        </p:txBody>
      </p:sp>
      <p:graphicFrame>
        <p:nvGraphicFramePr>
          <p:cNvPr id="1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476700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  <p:sp>
        <p:nvSpPr>
          <p:cNvPr id="17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N=140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9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Wcześniejsze odwiedziny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24</a:t>
            </a:fld>
            <a:endParaRPr lang="en-AU" dirty="0"/>
          </a:p>
        </p:txBody>
      </p:sp>
      <p:graphicFrame>
        <p:nvGraphicFramePr>
          <p:cNvPr id="16" name="Symbol zastępczy zawartości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21751376"/>
              </p:ext>
            </p:extLst>
          </p:nvPr>
        </p:nvGraphicFramePr>
        <p:xfrm>
          <a:off x="285751" y="1031875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312345"/>
              </p:ext>
            </p:extLst>
          </p:nvPr>
        </p:nvGraphicFramePr>
        <p:xfrm>
          <a:off x="5265616" y="1031875"/>
          <a:ext cx="3632200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61229"/>
              </p:ext>
            </p:extLst>
          </p:nvPr>
        </p:nvGraphicFramePr>
        <p:xfrm>
          <a:off x="285751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 Placeholder 1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1" y="797969"/>
            <a:ext cx="3626826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Tak, w sezonie letnim i/lub zimowym</a:t>
            </a:r>
            <a:endParaRPr lang="en-AU" sz="1200" dirty="0"/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65616" y="795838"/>
            <a:ext cx="2396745" cy="215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Nie, jestem tu pierwszy raz</a:t>
            </a:r>
            <a:endParaRPr lang="en-AU" sz="1200" dirty="0"/>
          </a:p>
        </p:txBody>
      </p:sp>
      <p:graphicFrame>
        <p:nvGraphicFramePr>
          <p:cNvPr id="21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63028"/>
              </p:ext>
            </p:extLst>
          </p:nvPr>
        </p:nvGraphicFramePr>
        <p:xfrm>
          <a:off x="5265616" y="2204186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84884"/>
              </p:ext>
            </p:extLst>
          </p:nvPr>
        </p:nvGraphicFramePr>
        <p:xfrm>
          <a:off x="285751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47024"/>
              </p:ext>
            </p:extLst>
          </p:nvPr>
        </p:nvGraphicFramePr>
        <p:xfrm>
          <a:off x="5265616" y="3613888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350339"/>
              </p:ext>
            </p:extLst>
          </p:nvPr>
        </p:nvGraphicFramePr>
        <p:xfrm>
          <a:off x="285751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241194"/>
              </p:ext>
            </p:extLst>
          </p:nvPr>
        </p:nvGraphicFramePr>
        <p:xfrm>
          <a:off x="5265616" y="4689479"/>
          <a:ext cx="3633632" cy="113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5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  <p:sp>
        <p:nvSpPr>
          <p:cNvPr id="26" name="TextBox 42"/>
          <p:cNvSpPr txBox="1"/>
          <p:nvPr/>
        </p:nvSpPr>
        <p:spPr>
          <a:xfrm>
            <a:off x="285751" y="880110"/>
            <a:ext cx="1343849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% N=116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7" name="TextBox 42"/>
          <p:cNvSpPr txBox="1"/>
          <p:nvPr/>
        </p:nvSpPr>
        <p:spPr>
          <a:xfrm>
            <a:off x="5265616" y="880110"/>
            <a:ext cx="1636346" cy="4114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200" b="0" dirty="0" smtClean="0">
                <a:solidFill>
                  <a:srgbClr val="333333"/>
                </a:solidFill>
                <a:latin typeface="+mj-lt"/>
              </a:rPr>
              <a:t>Liczebności N=24</a:t>
            </a:r>
            <a:endParaRPr lang="en-AU" sz="1200" b="0" dirty="0" smtClean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3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3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Opinie turystów odwiedzających gminę Rajcza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5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807388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Satysfakcja turystów:</a:t>
            </a:r>
            <a:endParaRPr lang="en-AU" b="1" dirty="0" smtClean="0"/>
          </a:p>
          <a:p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Turyści poproszeni zostali o ocenę zadowolenia z pobytu w gminie Rajcza, skłonności do rekomendacji oraz skłonności do ponownej wizyty. Do tego celu mieli posłużyć się pięciostopniową skalą, gdzie 1 oznacza – jestem zdecydowanie niezadowolony/a lub zdecydowanie nie jestem skłonny/a do rekomendacji/ ponownej wizyty, natomiast 5 – jestem zdecydowanie zadowolony/a lub jestem zdecydowanie skłonny/a do rekomendacji/ ponownej wizyty.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Generalnie badani </a:t>
            </a:r>
            <a:r>
              <a:rPr lang="pl-PL" dirty="0"/>
              <a:t>byli </a:t>
            </a:r>
            <a:r>
              <a:rPr lang="pl-PL" dirty="0" smtClean="0"/>
              <a:t>zadowoleni </a:t>
            </a:r>
            <a:r>
              <a:rPr lang="pl-PL" dirty="0"/>
              <a:t>z pobytu w gminie Rajcza (średnia 4,6 na skali pięciostopniowej oraz 97% osób zadowolonych).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Wykazywali również skłonność do rekomendacji gminy Rajcza jako celu podróży turystycznej swojej rodzinie oraz znajomym (średnia 4,3 na skali pięciostopniowej oraz 86% osób skłonnych do rekomendacji).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Duża część osób była także chętna do ponownych odwiedzin gminy Rajcza w celach turystycznych (średnia 4,1 na skali pięciostopniowej oraz 74% osób wykazujących chęć ponownych odwiedzin).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>Rajcza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26</a:t>
            </a:fld>
            <a:endParaRPr lang="en-AU" dirty="0"/>
          </a:p>
        </p:txBody>
      </p:sp>
      <p:pic>
        <p:nvPicPr>
          <p:cNvPr id="7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8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418370"/>
            <a:ext cx="8567306" cy="3735532"/>
          </a:xfrm>
        </p:spPr>
        <p:txBody>
          <a:bodyPr/>
          <a:lstStyle/>
          <a:p>
            <a:pPr lvl="1"/>
            <a:r>
              <a:rPr lang="pl-PL" b="1" dirty="0"/>
              <a:t>Czynniki wpływające na podjęcie decyzji </a:t>
            </a:r>
            <a:r>
              <a:rPr lang="pl-PL" b="1" dirty="0" smtClean="0"/>
              <a:t>o </a:t>
            </a:r>
            <a:r>
              <a:rPr lang="pl-PL" b="1" dirty="0"/>
              <a:t>wyborze gminy jako celu pobytu</a:t>
            </a:r>
            <a:r>
              <a:rPr lang="pl-PL" b="1" dirty="0" smtClean="0"/>
              <a:t>:</a:t>
            </a:r>
            <a:endParaRPr lang="en-AU" b="1" dirty="0" smtClean="0"/>
          </a:p>
          <a:p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poproszeni zostali o wskazanie pięciu czynników, które były dla nich ważne przy podejmowaniu decyzji o wyborze gminy Rajcza jako celu pobytu.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Najwięcej badanych (78%) wskazało na atmosferę pobytu jako czynnik zachęcający do odwiedzenia gminy. W dalszej kolejności były to: przyroda (54%) oraz wyżywienie i gastronomia (37%).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Najmniej ważnymi czynnikami wyboru okazały się: lokalny transport (1%), dostęp do informacji turystycznej (1%) oraz dogodna możliwość dojazdu (3%).</a:t>
            </a:r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>Rajcza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27</a:t>
            </a:fld>
            <a:endParaRPr lang="en-AU" dirty="0"/>
          </a:p>
        </p:txBody>
      </p:sp>
      <p:pic>
        <p:nvPicPr>
          <p:cNvPr id="7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95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lvl="1"/>
            <a:r>
              <a:rPr lang="pl-PL" b="1" dirty="0"/>
              <a:t>Zadowolenie z poszczególnych elementów </a:t>
            </a:r>
            <a:r>
              <a:rPr lang="pl-PL" b="1" dirty="0" smtClean="0"/>
              <a:t>wyjazdu:</a:t>
            </a:r>
          </a:p>
          <a:p>
            <a:pPr lvl="1"/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poproszeni zostali o ocenę zadowolenia z  poszczególnych elementów </a:t>
            </a:r>
            <a:r>
              <a:rPr lang="pl-PL" dirty="0"/>
              <a:t>wyjazdu. Do tego celu mieli posłużyć się pięciostopniową skalą, gdzie 1 oznacza – </a:t>
            </a:r>
            <a:r>
              <a:rPr lang="pl-PL" dirty="0" smtClean="0"/>
              <a:t>jestem bardzo niezadowolony/a, </a:t>
            </a:r>
            <a:r>
              <a:rPr lang="pl-PL" dirty="0"/>
              <a:t>natomiast 5 – jestem </a:t>
            </a:r>
            <a:r>
              <a:rPr lang="pl-PL" dirty="0" smtClean="0"/>
              <a:t>bardzo zadowolony/a. Na potrzeby interpretacji badania, czynniki te zostały później podzielone na 3 kategorie: infrastruktura i charakterystyka gminy, infrastruktura turystyczna oraz imprezy i wydarzenia.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Najlepszą ogólną ocenę spośród wszystkich czynników otrzymała przyroda (lasy, parki narodowe, krajobrazy) należąca do kategorii „infrastruktura i charakterystyka gminy” (średnia 4,7 na pięciostopniowej skali).  Słabo natomiast wypadł w tej kategorii transport lokalny (średnia 3,1), jest to też zarazem ogólnie najsłabiej oceniony czynnik.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>Rajcza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28</a:t>
            </a:fld>
            <a:endParaRPr lang="en-AU" dirty="0"/>
          </a:p>
        </p:txBody>
      </p:sp>
      <p:pic>
        <p:nvPicPr>
          <p:cNvPr id="7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1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 kategorii „infrastruktura turystyczna” zwycięzcą zostało zakwaterowanie i noclegi (średnia 4,4), a następnie jakość obsługi (średnia 4,3). Najsłabiej w tej kategorii ocenieni zostali przewodnicy (średnia 3,6).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 kategorii „imprezy i wydarzenia najlepsze oceny otrzymała bliskość terenów i atrakcji turystycznych po drugiej stronie granicy (średnia 4,5) oraz w sąsiadujących gminach (średnia 4,2). Najsłabiej zaś rozrywka (średnia 3,6).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lvl="1"/>
            <a:r>
              <a:rPr lang="pl-PL" b="1" dirty="0"/>
              <a:t>Proponowane zmiany w ofercie turystycznej gminy:</a:t>
            </a:r>
          </a:p>
          <a:p>
            <a:pPr lvl="1"/>
            <a:endParaRPr lang="en-AU" sz="800" dirty="0"/>
          </a:p>
          <a:p>
            <a:pPr marL="0" lvl="2" indent="0">
              <a:buSzPct val="100000"/>
              <a:buNone/>
            </a:pPr>
            <a:r>
              <a:rPr lang="pl-PL" dirty="0" smtClean="0"/>
              <a:t>Badani zapytani zostali, czy należałoby ich zdaniem uzupełnić ofertę turystyczną gminy Rajcza - 39% odpowiedziało, że tak. Wskazywali oni głównie na potrzebę rozwinięcia infrastruktury (np. ławki, toalety, drogi), a także organizacji różnego rodzaju imprez i wydarzeń.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>Rajcza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29</a:t>
            </a:fld>
            <a:endParaRPr lang="en-AU" dirty="0"/>
          </a:p>
        </p:txBody>
      </p:sp>
      <p:pic>
        <p:nvPicPr>
          <p:cNvPr id="7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8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1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o badaniu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lvl="1"/>
            <a:r>
              <a:rPr lang="pl-PL" b="1" dirty="0"/>
              <a:t>Sposób spędzania czasu podczas pobytu w gminie:</a:t>
            </a:r>
            <a:endParaRPr lang="pl-PL" b="1" dirty="0" smtClean="0"/>
          </a:p>
          <a:p>
            <a:pPr lvl="1"/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zapytani o to w jaki sposób spędzają czas podczas pobytu w gminie, najczęściej wskazywali na piesze wędrówki (78%) oraz ogólnie na obserwację przyrody (73%).</a:t>
            </a:r>
          </a:p>
          <a:p>
            <a:pPr marL="0" lvl="2" indent="0">
              <a:buSzPct val="100000"/>
              <a:buNone/>
            </a:pPr>
            <a:endParaRPr lang="pl-PL" dirty="0" smtClean="0"/>
          </a:p>
          <a:p>
            <a:pPr marL="0" lvl="2" indent="0">
              <a:buSzPct val="100000"/>
              <a:buNone/>
            </a:pPr>
            <a:endParaRPr lang="pl-PL" dirty="0"/>
          </a:p>
          <a:p>
            <a:pPr lvl="1"/>
            <a:r>
              <a:rPr lang="pl-PL" b="1" dirty="0"/>
              <a:t>Zdobywanie informacji na temat gminy:</a:t>
            </a:r>
          </a:p>
          <a:p>
            <a:pPr lvl="1"/>
            <a:endParaRPr lang="en-AU" sz="800" dirty="0"/>
          </a:p>
          <a:p>
            <a:pPr marL="0" lvl="2" indent="0">
              <a:buSzPct val="100000"/>
              <a:buNone/>
            </a:pPr>
            <a:r>
              <a:rPr lang="pl-PL" dirty="0" smtClean="0"/>
              <a:t>Osoby biorące udział w badaniu czerpały informacje na temat gminy Rajcza przede wszystkim od rodziny i znajomych (60%), posiadały tę wiedzę z poprzednich wyjazdów (36%), a także odwiedzały w tym celu </a:t>
            </a:r>
            <a:r>
              <a:rPr lang="pl-PL" dirty="0"/>
              <a:t>I</a:t>
            </a:r>
            <a:r>
              <a:rPr lang="pl-PL" dirty="0" smtClean="0"/>
              <a:t>nternet (22%), a w szczególności stronę internetową gminy www.rajcza.com.pl.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>Rajcza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30</a:t>
            </a:fld>
            <a:endParaRPr lang="en-AU" dirty="0"/>
          </a:p>
        </p:txBody>
      </p:sp>
      <p:pic>
        <p:nvPicPr>
          <p:cNvPr id="7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0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Satysfakcja turystów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574675" y="1615785"/>
            <a:ext cx="189474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200" dirty="0" smtClean="0">
                <a:solidFill>
                  <a:srgbClr val="333333"/>
                </a:solidFill>
                <a:latin typeface="+mj-lt"/>
                <a:sym typeface="Arial" charset="0"/>
              </a:rPr>
              <a:t>Zadowolenie z pobytu</a:t>
            </a:r>
            <a:endParaRPr lang="en-US" sz="12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1366838" y="2037872"/>
            <a:ext cx="196528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Zdecydowanie 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3396372" y="20378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61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366838" y="2290285"/>
            <a:ext cx="148117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Raczej 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3396372" y="229028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3</a:t>
            </a:r>
            <a:r>
              <a:rPr lang="pl-PL" sz="1000" dirty="0">
                <a:solidFill>
                  <a:srgbClr val="333333"/>
                </a:solidFill>
                <a:sym typeface="Arial" charset="0"/>
              </a:rPr>
              <a:t>7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1366838" y="2541110"/>
            <a:ext cx="14330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3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Ani zadowolony/a 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800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     ani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3466905" y="2541110"/>
            <a:ext cx="18434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1366838" y="2791935"/>
            <a:ext cx="16591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Raczej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3467100" y="2791935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1366838" y="3042760"/>
            <a:ext cx="210794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Zdecydowanie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3466904" y="3042760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6" name="Freeform 24"/>
          <p:cNvSpPr>
            <a:spLocks/>
          </p:cNvSpPr>
          <p:nvPr/>
        </p:nvSpPr>
        <p:spPr bwMode="auto">
          <a:xfrm>
            <a:off x="574675" y="2258972"/>
            <a:ext cx="655638" cy="404813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698897" y="2319704"/>
            <a:ext cx="41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Arial" charset="0"/>
              </a:rPr>
              <a:t>.</a:t>
            </a: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6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525463" y="2087522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>
            <a:off x="3784600" y="2052160"/>
            <a:ext cx="655638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3871954" y="2160337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97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3735388" y="1863247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82" name="Freeform 30"/>
          <p:cNvSpPr>
            <a:spLocks/>
          </p:cNvSpPr>
          <p:nvPr/>
        </p:nvSpPr>
        <p:spPr bwMode="auto">
          <a:xfrm>
            <a:off x="3784600" y="2798285"/>
            <a:ext cx="655638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3936073" y="2906462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1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3735388" y="2490622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4908550" y="1615785"/>
            <a:ext cx="23740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Skłonność </a:t>
            </a:r>
            <a:r>
              <a:rPr lang="en-US" sz="1200" b="1" dirty="0">
                <a:solidFill>
                  <a:srgbClr val="333333"/>
                </a:solidFill>
                <a:latin typeface="+mj-lt"/>
                <a:sym typeface="Arial" charset="0"/>
              </a:rPr>
              <a:t>do rekomendacji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5699125" y="2037872"/>
            <a:ext cx="12840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Zdecydowanie tak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728660" y="20378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42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5699125" y="2290285"/>
            <a:ext cx="835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Raczej tak</a:t>
            </a: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728660" y="229028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44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5699125" y="2541110"/>
            <a:ext cx="73898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>
                <a:solidFill>
                  <a:srgbClr val="333333"/>
                </a:solidFill>
                <a:latin typeface="+mj-lt"/>
                <a:sym typeface="Arial" charset="0"/>
              </a:rPr>
              <a:t>3 = Możliwe </a:t>
            </a:r>
          </a:p>
        </p:txBody>
      </p:sp>
      <p:sp>
        <p:nvSpPr>
          <p:cNvPr id="92" name="Rectangle 40"/>
          <p:cNvSpPr>
            <a:spLocks noChangeArrowheads="1"/>
          </p:cNvSpPr>
          <p:nvPr/>
        </p:nvSpPr>
        <p:spPr bwMode="auto">
          <a:xfrm>
            <a:off x="7728660" y="2541110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11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5699125" y="2791935"/>
            <a:ext cx="8640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Raczej nie </a:t>
            </a: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7799192" y="2791935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5699125" y="3042760"/>
            <a:ext cx="12775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Zdecydowanie nie</a:t>
            </a:r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7799388" y="3042760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000">
                <a:solidFill>
                  <a:srgbClr val="333333"/>
                </a:solidFill>
                <a:sym typeface="Arial" charset="0"/>
              </a:rPr>
              <a:t>1%</a:t>
            </a:r>
          </a:p>
        </p:txBody>
      </p:sp>
      <p:sp>
        <p:nvSpPr>
          <p:cNvPr id="97" name="Freeform 45"/>
          <p:cNvSpPr>
            <a:spLocks/>
          </p:cNvSpPr>
          <p:nvPr/>
        </p:nvSpPr>
        <p:spPr bwMode="auto">
          <a:xfrm>
            <a:off x="4908550" y="2258972"/>
            <a:ext cx="655638" cy="404813"/>
          </a:xfrm>
          <a:prstGeom prst="rect">
            <a:avLst/>
          </a:prstGeom>
          <a:solidFill>
            <a:srgbClr val="F7911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98" name="Rectangle 46"/>
          <p:cNvSpPr>
            <a:spLocks noChangeArrowheads="1"/>
          </p:cNvSpPr>
          <p:nvPr/>
        </p:nvSpPr>
        <p:spPr bwMode="auto">
          <a:xfrm>
            <a:off x="5031184" y="2319704"/>
            <a:ext cx="4103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Arial" charset="0"/>
              </a:rPr>
              <a:t>.</a:t>
            </a: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3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99" name="Rectangle 47"/>
          <p:cNvSpPr>
            <a:spLocks noChangeArrowheads="1"/>
          </p:cNvSpPr>
          <p:nvPr/>
        </p:nvSpPr>
        <p:spPr bwMode="auto">
          <a:xfrm>
            <a:off x="4857750" y="2087522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100" name="Freeform 48"/>
          <p:cNvSpPr>
            <a:spLocks/>
          </p:cNvSpPr>
          <p:nvPr/>
        </p:nvSpPr>
        <p:spPr bwMode="auto">
          <a:xfrm>
            <a:off x="8116888" y="2052160"/>
            <a:ext cx="655637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8204241" y="2160337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86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2" name="Rectangle 50"/>
          <p:cNvSpPr>
            <a:spLocks noChangeArrowheads="1"/>
          </p:cNvSpPr>
          <p:nvPr/>
        </p:nvSpPr>
        <p:spPr bwMode="auto">
          <a:xfrm>
            <a:off x="8067675" y="1863247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103" name="Freeform 51"/>
          <p:cNvSpPr>
            <a:spLocks/>
          </p:cNvSpPr>
          <p:nvPr/>
        </p:nvSpPr>
        <p:spPr bwMode="auto">
          <a:xfrm>
            <a:off x="8116888" y="2798285"/>
            <a:ext cx="655637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8268361" y="2906462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3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5" name="Rectangle 53"/>
          <p:cNvSpPr>
            <a:spLocks noChangeArrowheads="1"/>
          </p:cNvSpPr>
          <p:nvPr/>
        </p:nvSpPr>
        <p:spPr bwMode="auto">
          <a:xfrm>
            <a:off x="8067675" y="2490622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sp>
        <p:nvSpPr>
          <p:cNvPr id="107" name="Rectangle 55"/>
          <p:cNvSpPr>
            <a:spLocks noChangeArrowheads="1"/>
          </p:cNvSpPr>
          <p:nvPr/>
        </p:nvSpPr>
        <p:spPr bwMode="auto">
          <a:xfrm>
            <a:off x="574675" y="3665247"/>
            <a:ext cx="266579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Skłonność </a:t>
            </a:r>
            <a:r>
              <a:rPr lang="en-US" sz="1200" b="1" dirty="0">
                <a:solidFill>
                  <a:srgbClr val="333333"/>
                </a:solidFill>
                <a:latin typeface="+mj-lt"/>
                <a:sym typeface="Arial" charset="0"/>
              </a:rPr>
              <a:t>do </a:t>
            </a: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ponowne</a:t>
            </a:r>
            <a:r>
              <a:rPr lang="pl-PL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j wizyty</a:t>
            </a:r>
            <a:endParaRPr lang="en-US" sz="12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8" name="Rectangle 56"/>
          <p:cNvSpPr>
            <a:spLocks noChangeArrowheads="1"/>
          </p:cNvSpPr>
          <p:nvPr/>
        </p:nvSpPr>
        <p:spPr bwMode="auto">
          <a:xfrm>
            <a:off x="1366838" y="4087335"/>
            <a:ext cx="12840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Zdecydowanie tak</a:t>
            </a:r>
          </a:p>
        </p:txBody>
      </p:sp>
      <p:sp>
        <p:nvSpPr>
          <p:cNvPr id="109" name="Rectangle 57"/>
          <p:cNvSpPr>
            <a:spLocks noChangeArrowheads="1"/>
          </p:cNvSpPr>
          <p:nvPr/>
        </p:nvSpPr>
        <p:spPr bwMode="auto">
          <a:xfrm>
            <a:off x="3396372" y="408733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36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0" name="Rectangle 58"/>
          <p:cNvSpPr>
            <a:spLocks noChangeArrowheads="1"/>
          </p:cNvSpPr>
          <p:nvPr/>
        </p:nvSpPr>
        <p:spPr bwMode="auto">
          <a:xfrm>
            <a:off x="1366838" y="4339747"/>
            <a:ext cx="835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Raczej tak</a:t>
            </a:r>
          </a:p>
        </p:txBody>
      </p:sp>
      <p:sp>
        <p:nvSpPr>
          <p:cNvPr id="111" name="Rectangle 59"/>
          <p:cNvSpPr>
            <a:spLocks noChangeArrowheads="1"/>
          </p:cNvSpPr>
          <p:nvPr/>
        </p:nvSpPr>
        <p:spPr bwMode="auto">
          <a:xfrm>
            <a:off x="3396372" y="4339747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38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2" name="Rectangle 60"/>
          <p:cNvSpPr>
            <a:spLocks noChangeArrowheads="1"/>
          </p:cNvSpPr>
          <p:nvPr/>
        </p:nvSpPr>
        <p:spPr bwMode="auto">
          <a:xfrm>
            <a:off x="1366838" y="4590572"/>
            <a:ext cx="73898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>
                <a:solidFill>
                  <a:srgbClr val="333333"/>
                </a:solidFill>
                <a:latin typeface="+mj-lt"/>
                <a:sym typeface="Arial" charset="0"/>
              </a:rPr>
              <a:t>3 = Możliwe </a:t>
            </a:r>
          </a:p>
        </p:txBody>
      </p:sp>
      <p:sp>
        <p:nvSpPr>
          <p:cNvPr id="113" name="Rectangle 61"/>
          <p:cNvSpPr>
            <a:spLocks noChangeArrowheads="1"/>
          </p:cNvSpPr>
          <p:nvPr/>
        </p:nvSpPr>
        <p:spPr bwMode="auto">
          <a:xfrm>
            <a:off x="3396372" y="45905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22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4" name="Rectangle 62"/>
          <p:cNvSpPr>
            <a:spLocks noChangeArrowheads="1"/>
          </p:cNvSpPr>
          <p:nvPr/>
        </p:nvSpPr>
        <p:spPr bwMode="auto">
          <a:xfrm>
            <a:off x="1366838" y="4841397"/>
            <a:ext cx="8640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Raczej nie </a:t>
            </a:r>
          </a:p>
        </p:txBody>
      </p:sp>
      <p:sp>
        <p:nvSpPr>
          <p:cNvPr id="115" name="Rectangle 63"/>
          <p:cNvSpPr>
            <a:spLocks noChangeArrowheads="1"/>
          </p:cNvSpPr>
          <p:nvPr/>
        </p:nvSpPr>
        <p:spPr bwMode="auto">
          <a:xfrm>
            <a:off x="3466904" y="4841397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4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6" name="Rectangle 64"/>
          <p:cNvSpPr>
            <a:spLocks noChangeArrowheads="1"/>
          </p:cNvSpPr>
          <p:nvPr/>
        </p:nvSpPr>
        <p:spPr bwMode="auto">
          <a:xfrm>
            <a:off x="1366838" y="5092222"/>
            <a:ext cx="12775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Zdecydowanie nie</a:t>
            </a:r>
          </a:p>
        </p:txBody>
      </p:sp>
      <p:sp>
        <p:nvSpPr>
          <p:cNvPr id="117" name="Rectangle 65"/>
          <p:cNvSpPr>
            <a:spLocks noChangeArrowheads="1"/>
          </p:cNvSpPr>
          <p:nvPr/>
        </p:nvSpPr>
        <p:spPr bwMode="auto">
          <a:xfrm>
            <a:off x="3466904" y="5092222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8" name="Freeform 66"/>
          <p:cNvSpPr>
            <a:spLocks/>
          </p:cNvSpPr>
          <p:nvPr/>
        </p:nvSpPr>
        <p:spPr bwMode="auto">
          <a:xfrm>
            <a:off x="574675" y="4308435"/>
            <a:ext cx="655638" cy="404812"/>
          </a:xfrm>
          <a:prstGeom prst="rect">
            <a:avLst/>
          </a:prstGeom>
          <a:solidFill>
            <a:srgbClr val="EF520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119" name="Rectangle 67"/>
          <p:cNvSpPr>
            <a:spLocks noChangeArrowheads="1"/>
          </p:cNvSpPr>
          <p:nvPr/>
        </p:nvSpPr>
        <p:spPr bwMode="auto">
          <a:xfrm>
            <a:off x="698897" y="4369167"/>
            <a:ext cx="41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Arial" charset="0"/>
              </a:rPr>
              <a:t>.</a:t>
            </a: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1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120" name="Rectangle 68"/>
          <p:cNvSpPr>
            <a:spLocks noChangeArrowheads="1"/>
          </p:cNvSpPr>
          <p:nvPr/>
        </p:nvSpPr>
        <p:spPr bwMode="auto">
          <a:xfrm>
            <a:off x="525463" y="4136985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121" name="Freeform 69"/>
          <p:cNvSpPr>
            <a:spLocks/>
          </p:cNvSpPr>
          <p:nvPr/>
        </p:nvSpPr>
        <p:spPr bwMode="auto">
          <a:xfrm>
            <a:off x="3784600" y="4101622"/>
            <a:ext cx="655638" cy="40481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2" name="Rectangle 70"/>
          <p:cNvSpPr>
            <a:spLocks noChangeArrowheads="1"/>
          </p:cNvSpPr>
          <p:nvPr/>
        </p:nvSpPr>
        <p:spPr bwMode="auto">
          <a:xfrm>
            <a:off x="3871954" y="4209800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74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23" name="Rectangle 71"/>
          <p:cNvSpPr>
            <a:spLocks noChangeArrowheads="1"/>
          </p:cNvSpPr>
          <p:nvPr/>
        </p:nvSpPr>
        <p:spPr bwMode="auto">
          <a:xfrm>
            <a:off x="3735388" y="3912710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124" name="Freeform 72"/>
          <p:cNvSpPr>
            <a:spLocks/>
          </p:cNvSpPr>
          <p:nvPr/>
        </p:nvSpPr>
        <p:spPr bwMode="auto">
          <a:xfrm>
            <a:off x="3784600" y="4847747"/>
            <a:ext cx="655638" cy="40481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5" name="Rectangle 73"/>
          <p:cNvSpPr>
            <a:spLocks noChangeArrowheads="1"/>
          </p:cNvSpPr>
          <p:nvPr/>
        </p:nvSpPr>
        <p:spPr bwMode="auto">
          <a:xfrm>
            <a:off x="3936073" y="4955925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dirty="0" smtClean="0">
                <a:solidFill>
                  <a:srgbClr val="333333"/>
                </a:solidFill>
                <a:latin typeface="+mj-lt"/>
                <a:sym typeface="Arial" charset="0"/>
              </a:rPr>
              <a:t>4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26" name="Rectangle 74"/>
          <p:cNvSpPr>
            <a:spLocks noChangeArrowheads="1"/>
          </p:cNvSpPr>
          <p:nvPr/>
        </p:nvSpPr>
        <p:spPr bwMode="auto">
          <a:xfrm>
            <a:off x="3735388" y="4540085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Czynniki wpływające na podjęcie decyzji </a:t>
            </a:r>
            <a:br>
              <a:rPr lang="pl-PL" dirty="0" smtClean="0"/>
            </a:br>
            <a:r>
              <a:rPr lang="pl-PL" dirty="0" smtClean="0"/>
              <a:t>o wyborze gminy jako celu pobytu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32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2189456"/>
              </p:ext>
            </p:extLst>
          </p:nvPr>
        </p:nvGraphicFramePr>
        <p:xfrm>
          <a:off x="0" y="1210946"/>
          <a:ext cx="91440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Prostokąt 105"/>
          <p:cNvSpPr/>
          <p:nvPr/>
        </p:nvSpPr>
        <p:spPr>
          <a:xfrm>
            <a:off x="2815758" y="5028998"/>
            <a:ext cx="6253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8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</p:spTree>
    <p:extLst>
      <p:ext uri="{BB962C8B-B14F-4D97-AF65-F5344CB8AC3E}">
        <p14:creationId xmlns:p14="http://schemas.microsoft.com/office/powerpoint/2010/main" val="37839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Zadowolenie z poszczególnych elementów wyjazdu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33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15085528"/>
              </p:ext>
            </p:extLst>
          </p:nvPr>
        </p:nvGraphicFramePr>
        <p:xfrm>
          <a:off x="0" y="1252511"/>
          <a:ext cx="8819804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Łącznik prostoliniowy 2"/>
          <p:cNvCxnSpPr/>
          <p:nvPr/>
        </p:nvCxnSpPr>
        <p:spPr>
          <a:xfrm>
            <a:off x="5818909" y="1512913"/>
            <a:ext cx="0" cy="3283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7320742" y="1512913"/>
            <a:ext cx="0" cy="3358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8817033" y="1512913"/>
            <a:ext cx="1342" cy="3358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4322619" y="1512913"/>
            <a:ext cx="0" cy="3283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>
            <a:off x="5128949" y="4871105"/>
            <a:ext cx="36894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2740944" y="1050950"/>
            <a:ext cx="12690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>
                <a:latin typeface="+mn-lt"/>
              </a:rPr>
              <a:t>ŚREDNIE OCEN:</a:t>
            </a:r>
            <a:endParaRPr lang="pl-PL" sz="800" dirty="0">
              <a:latin typeface="+mn-lt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135710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>
                <a:solidFill>
                  <a:srgbClr val="C50017"/>
                </a:solidFill>
                <a:latin typeface="+mn-lt"/>
              </a:rPr>
              <a:t>2,0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5640315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3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150461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4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8639781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5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2732628" y="5027415"/>
            <a:ext cx="6253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C50017"/>
              </a:buClr>
              <a:buSzPct val="100000"/>
            </a:pPr>
            <a:r>
              <a:rPr lang="pl-PL" sz="1000" b="0" dirty="0" smtClean="0">
                <a:latin typeface="+mn-lt"/>
              </a:rPr>
              <a:t>Kategoria: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Infrastruktura i charakterystyka </a:t>
            </a:r>
            <a:r>
              <a:rPr lang="pl-PL" sz="1000" b="0" dirty="0" smtClean="0">
                <a:latin typeface="+mn-lt"/>
              </a:rPr>
              <a:t>gminy</a:t>
            </a:r>
          </a:p>
          <a:p>
            <a:pPr marL="254000" lvl="2" indent="-254000">
              <a:buClr>
                <a:srgbClr val="EF5205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Infrastruktura turystyczna</a:t>
            </a:r>
          </a:p>
          <a:p>
            <a:pPr marL="254000" lvl="2" indent="-254000">
              <a:buClr>
                <a:srgbClr val="F7911E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Imprezy i </a:t>
            </a:r>
            <a:r>
              <a:rPr lang="pl-PL" sz="1000" b="0" dirty="0" smtClean="0">
                <a:latin typeface="+mn-lt"/>
              </a:rPr>
              <a:t>wydarzenia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endParaRPr lang="pl-PL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34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6840855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4924364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Infrastruktura i charakterystyka gminy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789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35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917110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3743956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Infrastruktura turystyczna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789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36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N=375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873555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3743956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Imprezy i wydarzenia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9410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Proponowane zmiany w ofercie turystycznej 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37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85" name="Chart Placeholder 2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3374397"/>
              </p:ext>
            </p:extLst>
          </p:nvPr>
        </p:nvGraphicFramePr>
        <p:xfrm>
          <a:off x="633371" y="354686"/>
          <a:ext cx="3348424" cy="451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6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2531" y="1289175"/>
            <a:ext cx="2505360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/>
              <a:t>Uzupełnienie oferty turystycznej</a:t>
            </a:r>
            <a:endParaRPr lang="en-AU" sz="1200" dirty="0"/>
          </a:p>
        </p:txBody>
      </p:sp>
      <p:sp>
        <p:nvSpPr>
          <p:cNvPr id="5" name="Strzałka w prawo 4"/>
          <p:cNvSpPr/>
          <p:nvPr>
            <p:custDataLst>
              <p:tags r:id="rId3"/>
            </p:custDataLst>
          </p:nvPr>
        </p:nvSpPr>
        <p:spPr>
          <a:xfrm>
            <a:off x="3349514" y="2810399"/>
            <a:ext cx="963243" cy="406400"/>
          </a:xfrm>
          <a:prstGeom prst="rightArrow">
            <a:avLst>
              <a:gd name="adj1" fmla="val 45000"/>
              <a:gd name="adj2" fmla="val 55000"/>
            </a:avLst>
          </a:prstGeom>
          <a:solidFill>
            <a:srgbClr val="C50017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8" name="TextBox 17"/>
          <p:cNvSpPr txBox="1"/>
          <p:nvPr>
            <p:custDataLst>
              <p:tags r:id="rId4"/>
            </p:custDataLst>
          </p:nvPr>
        </p:nvSpPr>
        <p:spPr>
          <a:xfrm>
            <a:off x="786363" y="1814674"/>
            <a:ext cx="1557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r>
              <a:rPr lang="pl-PL" sz="1000" b="0" dirty="0" smtClean="0">
                <a:solidFill>
                  <a:srgbClr val="333333"/>
                </a:solidFill>
                <a:latin typeface="+mn-lt"/>
              </a:rPr>
              <a:t> N=375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129" name="Chart Placeholder 23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17057008"/>
              </p:ext>
            </p:extLst>
          </p:nvPr>
        </p:nvGraphicFramePr>
        <p:xfrm>
          <a:off x="4864663" y="1986910"/>
          <a:ext cx="3905463" cy="269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0" name="TextBox 17"/>
          <p:cNvSpPr txBox="1"/>
          <p:nvPr>
            <p:custDataLst>
              <p:tags r:id="rId6"/>
            </p:custDataLst>
          </p:nvPr>
        </p:nvSpPr>
        <p:spPr>
          <a:xfrm>
            <a:off x="4911080" y="1521416"/>
            <a:ext cx="19053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b="0" dirty="0" smtClean="0">
                <a:solidFill>
                  <a:srgbClr val="333333"/>
                </a:solidFill>
                <a:latin typeface="+mn-lt"/>
              </a:rPr>
              <a:t>Liczba wskazań: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5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3"/>
          <p:cNvSpPr/>
          <p:nvPr>
            <p:custDataLst>
              <p:tags r:id="rId1"/>
            </p:custDataLst>
          </p:nvPr>
        </p:nvSpPr>
        <p:spPr>
          <a:xfrm>
            <a:off x="6784208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Punkt informacyjny (11)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Tablice informacyjne (6)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Informacje innego typu (5)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Mapy (3)</a:t>
            </a:r>
            <a:r>
              <a:rPr lang="pl-PL" sz="1000" b="0" dirty="0">
                <a:solidFill>
                  <a:srgbClr val="333333"/>
                </a:solidFill>
              </a:rPr>
              <a:t> </a:t>
            </a:r>
            <a:endParaRPr lang="pl-PL" sz="1000" b="0" dirty="0" smtClean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Oznakowanie </a:t>
            </a:r>
            <a:r>
              <a:rPr lang="pl-PL" sz="1000" b="0" dirty="0">
                <a:solidFill>
                  <a:srgbClr val="333333"/>
                </a:solidFill>
              </a:rPr>
              <a:t>(3</a:t>
            </a:r>
            <a:r>
              <a:rPr lang="pl-PL" sz="1000" b="0" dirty="0" smtClean="0">
                <a:solidFill>
                  <a:srgbClr val="333333"/>
                </a:solidFill>
              </a:rPr>
              <a:t>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Strona internetowa (2)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Telewizja, media, reklama (2)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3" name="Rectangle 47"/>
          <p:cNvSpPr/>
          <p:nvPr>
            <p:custDataLst>
              <p:tags r:id="rId2"/>
            </p:custDataLst>
          </p:nvPr>
        </p:nvSpPr>
        <p:spPr>
          <a:xfrm>
            <a:off x="152741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Toalety (28)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Ławki (20)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Stan dróg (18)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Transport - kolej</a:t>
            </a:r>
            <a:r>
              <a:rPr lang="pl-PL" sz="1000" b="0" dirty="0">
                <a:solidFill>
                  <a:srgbClr val="333333"/>
                </a:solidFill>
              </a:rPr>
              <a:t>, </a:t>
            </a:r>
            <a:r>
              <a:rPr lang="pl-PL" sz="1000" b="0" dirty="0" smtClean="0">
                <a:solidFill>
                  <a:srgbClr val="333333"/>
                </a:solidFill>
              </a:rPr>
              <a:t>autobusy (8)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>
                <a:solidFill>
                  <a:srgbClr val="333333"/>
                </a:solidFill>
              </a:rPr>
              <a:t>Lokale gastronomiczne / kawiarnie / cukiernie (8</a:t>
            </a:r>
            <a:r>
              <a:rPr lang="pl-PL" sz="1000" b="0" dirty="0" smtClean="0">
                <a:solidFill>
                  <a:srgbClr val="333333"/>
                </a:solidFill>
              </a:rPr>
              <a:t>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Sklepy (5)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Miejsca </a:t>
            </a:r>
            <a:r>
              <a:rPr lang="pl-PL" sz="1000" b="0" dirty="0">
                <a:solidFill>
                  <a:srgbClr val="333333"/>
                </a:solidFill>
              </a:rPr>
              <a:t>do </a:t>
            </a:r>
            <a:r>
              <a:rPr lang="pl-PL" sz="1000" b="0" dirty="0" smtClean="0">
                <a:solidFill>
                  <a:srgbClr val="333333"/>
                </a:solidFill>
              </a:rPr>
              <a:t>biwakowania (2)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Atrakcje dla dzieci (2)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Kosze </a:t>
            </a:r>
            <a:r>
              <a:rPr lang="pl-PL" sz="1000" b="0" dirty="0">
                <a:solidFill>
                  <a:srgbClr val="333333"/>
                </a:solidFill>
              </a:rPr>
              <a:t>na </a:t>
            </a:r>
            <a:r>
              <a:rPr lang="pl-PL" sz="1000" b="0" dirty="0" smtClean="0">
                <a:solidFill>
                  <a:srgbClr val="333333"/>
                </a:solidFill>
              </a:rPr>
              <a:t>śmieci (1)</a:t>
            </a: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4" name="Rectangle 59"/>
          <p:cNvSpPr/>
          <p:nvPr>
            <p:custDataLst>
              <p:tags r:id="rId3"/>
            </p:custDataLst>
          </p:nvPr>
        </p:nvSpPr>
        <p:spPr>
          <a:xfrm>
            <a:off x="2361333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Dyskoteka (15)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Różnego rodzaju atrakcje (15)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Koncerty (11)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Festyn (9)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Imprezy regionalne / </a:t>
            </a:r>
            <a:r>
              <a:rPr lang="pl-PL" sz="1000" b="0" dirty="0">
                <a:solidFill>
                  <a:srgbClr val="333333"/>
                </a:solidFill>
              </a:rPr>
              <a:t>folklor	</a:t>
            </a:r>
            <a:r>
              <a:rPr lang="pl-PL" sz="1000" b="0" dirty="0" smtClean="0">
                <a:solidFill>
                  <a:srgbClr val="333333"/>
                </a:solidFill>
              </a:rPr>
              <a:t>(9)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Imprezy kulturalne (5)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Imprezy sportowe (2)</a:t>
            </a:r>
            <a:endParaRPr lang="en-US" sz="1000" b="0" dirty="0">
              <a:solidFill>
                <a:srgbClr val="333333"/>
              </a:solidFill>
            </a:endParaRPr>
          </a:p>
        </p:txBody>
      </p:sp>
      <p:sp>
        <p:nvSpPr>
          <p:cNvPr id="21" name="Rectangle 88"/>
          <p:cNvSpPr/>
          <p:nvPr>
            <p:custDataLst>
              <p:tags r:id="rId4"/>
            </p:custDataLst>
          </p:nvPr>
        </p:nvSpPr>
        <p:spPr>
          <a:xfrm>
            <a:off x="4578890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Wyciągi (16)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Hotele, pensjonaty, kwatery (13)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Baseny, kąpieliska, ciepłe źródła (11)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Szlaki turystyczne (6)</a:t>
            </a: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Proponowane zmiany w ofercie turystycznej 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38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11" name="Content Placeholder 2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78204" y="1282859"/>
            <a:ext cx="2664000" cy="4230435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2"/>
                </a:solidFill>
                <a:latin typeface="+mn-lt"/>
                <a:cs typeface="+mn-cs"/>
              </a:rPr>
              <a:t>Imprezy </a:t>
            </a:r>
            <a:r>
              <a:rPr lang="pl-PL" sz="1100" dirty="0">
                <a:solidFill>
                  <a:schemeClr val="accent2"/>
                </a:solidFill>
                <a:latin typeface="+mn-lt"/>
                <a:cs typeface="+mn-cs"/>
              </a:rPr>
              <a:t>i wydarzenia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6238" y="1282859"/>
            <a:ext cx="2664000" cy="4230435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Bardziej </a:t>
            </a:r>
            <a:r>
              <a:rPr lang="pl-PL" sz="1100" dirty="0">
                <a:solidFill>
                  <a:schemeClr val="accent1"/>
                </a:solidFill>
                <a:latin typeface="+mn-lt"/>
                <a:cs typeface="+mn-cs"/>
              </a:rPr>
              <a:t>rozwinięta </a:t>
            </a: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infrastruktura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8"/>
          <p:cNvSpPr/>
          <p:nvPr>
            <p:custDataLst>
              <p:tags r:id="rId7"/>
            </p:custDataLst>
          </p:nvPr>
        </p:nvSpPr>
        <p:spPr>
          <a:xfrm>
            <a:off x="152741" y="1724593"/>
            <a:ext cx="2226783" cy="4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3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701079" y="1287026"/>
            <a:ext cx="2309913" cy="422685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4"/>
                </a:solidFill>
                <a:latin typeface="+mn-lt"/>
                <a:cs typeface="+mn-cs"/>
              </a:rPr>
              <a:t>Lepszy </a:t>
            </a:r>
            <a:r>
              <a:rPr lang="pl-PL" sz="1100" dirty="0">
                <a:solidFill>
                  <a:schemeClr val="accent4"/>
                </a:solidFill>
                <a:latin typeface="+mn-lt"/>
                <a:cs typeface="+mn-cs"/>
              </a:rPr>
              <a:t>system informacji turystycznej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70"/>
          <p:cNvSpPr/>
          <p:nvPr>
            <p:custDataLst>
              <p:tags r:id="rId9"/>
            </p:custDataLst>
          </p:nvPr>
        </p:nvSpPr>
        <p:spPr>
          <a:xfrm>
            <a:off x="6784208" y="1724593"/>
            <a:ext cx="2226783" cy="498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ectangle 71"/>
          <p:cNvSpPr/>
          <p:nvPr>
            <p:custDataLst>
              <p:tags r:id="rId10"/>
            </p:custDataLst>
          </p:nvPr>
        </p:nvSpPr>
        <p:spPr>
          <a:xfrm>
            <a:off x="2361333" y="1724593"/>
            <a:ext cx="2226783" cy="4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3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95764" y="1268932"/>
            <a:ext cx="2664000" cy="422685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3"/>
                </a:solidFill>
                <a:latin typeface="+mn-lt"/>
                <a:cs typeface="+mn-cs"/>
              </a:rPr>
              <a:t>Bardziej </a:t>
            </a:r>
            <a:r>
              <a:rPr lang="pl-PL" sz="1100" dirty="0">
                <a:solidFill>
                  <a:schemeClr val="accent3"/>
                </a:solidFill>
                <a:latin typeface="+mn-lt"/>
                <a:cs typeface="+mn-cs"/>
              </a:rPr>
              <a:t>rozwinięta infrastruktura turystyczna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90"/>
          <p:cNvSpPr/>
          <p:nvPr>
            <p:custDataLst>
              <p:tags r:id="rId12"/>
            </p:custDataLst>
          </p:nvPr>
        </p:nvSpPr>
        <p:spPr>
          <a:xfrm>
            <a:off x="4578890" y="1724593"/>
            <a:ext cx="2226783" cy="49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22"/>
          <p:cNvSpPr/>
          <p:nvPr>
            <p:custDataLst>
              <p:tags r:id="rId13"/>
            </p:custDataLst>
          </p:nvPr>
        </p:nvSpPr>
        <p:spPr>
          <a:xfrm>
            <a:off x="283334" y="5192774"/>
            <a:ext cx="857174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kern="0" dirty="0" smtClean="0">
                <a:solidFill>
                  <a:srgbClr val="797979"/>
                </a:solidFill>
                <a:ea typeface="PMingLiU"/>
                <a:cs typeface="Arial" pitchFamily="34" charset="0"/>
              </a:rPr>
              <a:t>W nawiasach podana została liczba wskazań.</a:t>
            </a:r>
            <a:endParaRPr lang="en-GB" sz="1100" kern="0" dirty="0">
              <a:solidFill>
                <a:srgbClr val="797979"/>
              </a:solidFill>
              <a:ea typeface="PMingLiU"/>
              <a:cs typeface="Arial" pitchFamily="34" charset="0"/>
            </a:endParaRPr>
          </a:p>
        </p:txBody>
      </p:sp>
      <p:cxnSp>
        <p:nvCxnSpPr>
          <p:cNvPr id="44" name="Straight Arrow Connector 21"/>
          <p:cNvCxnSpPr/>
          <p:nvPr>
            <p:custDataLst>
              <p:tags r:id="rId14"/>
            </p:custDataLst>
          </p:nvPr>
        </p:nvCxnSpPr>
        <p:spPr>
          <a:xfrm>
            <a:off x="1257750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9"/>
          <p:cNvCxnSpPr/>
          <p:nvPr>
            <p:custDataLst>
              <p:tags r:id="rId15"/>
            </p:custDataLst>
          </p:nvPr>
        </p:nvCxnSpPr>
        <p:spPr>
          <a:xfrm>
            <a:off x="7889216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3"/>
          <p:cNvCxnSpPr/>
          <p:nvPr>
            <p:custDataLst>
              <p:tags r:id="rId16"/>
            </p:custDataLst>
          </p:nvPr>
        </p:nvCxnSpPr>
        <p:spPr>
          <a:xfrm>
            <a:off x="3466342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9"/>
          <p:cNvCxnSpPr/>
          <p:nvPr>
            <p:custDataLst>
              <p:tags r:id="rId17"/>
            </p:custDataLst>
          </p:nvPr>
        </p:nvCxnSpPr>
        <p:spPr>
          <a:xfrm>
            <a:off x="5674933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582771"/>
              </p:ext>
            </p:extLst>
          </p:nvPr>
        </p:nvGraphicFramePr>
        <p:xfrm>
          <a:off x="290425" y="1219258"/>
          <a:ext cx="8569325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Sposób spędzania czasu podczas pobytu w gminie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39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275431" y="4628888"/>
            <a:ext cx="6810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N=375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</p:spTree>
    <p:extLst>
      <p:ext uri="{BB962C8B-B14F-4D97-AF65-F5344CB8AC3E}">
        <p14:creationId xmlns:p14="http://schemas.microsoft.com/office/powerpoint/2010/main" val="21913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3238412" y="1813714"/>
            <a:ext cx="2664000" cy="26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00" dirty="0" smtClean="0">
              <a:solidFill>
                <a:schemeClr val="accent2"/>
              </a:solidFill>
            </a:endParaRPr>
          </a:p>
          <a:p>
            <a:r>
              <a:rPr lang="en-US" sz="1100" dirty="0">
                <a:solidFill>
                  <a:schemeClr val="accent2"/>
                </a:solidFill>
              </a:rPr>
              <a:t>Cel operacyjny</a:t>
            </a:r>
          </a:p>
          <a:p>
            <a:pPr marL="0" lvl="2"/>
            <a:endParaRPr lang="pl-PL" altLang="zh-TW" sz="1100" b="0" kern="0" dirty="0" smtClean="0">
              <a:solidFill>
                <a:srgbClr val="333333"/>
              </a:solidFill>
              <a:ea typeface="PMingLiU" pitchFamily="18" charset="-120"/>
            </a:endParaRPr>
          </a:p>
          <a:p>
            <a:pPr marL="0" lvl="2"/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Poznanie </a:t>
            </a: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opinii turystów odwiedzających gminę Rajcza oraz gminę Oszczadnica </a:t>
            </a:r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(słow</a:t>
            </a: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. </a:t>
            </a:r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Oščadnica)</a:t>
            </a:r>
            <a:endParaRPr lang="pl-PL" altLang="zh-TW" sz="1100" b="0" kern="0" dirty="0">
              <a:solidFill>
                <a:srgbClr val="333333"/>
              </a:solidFill>
              <a:ea typeface="PMingLiU" pitchFamily="18" charset="-120"/>
            </a:endParaRPr>
          </a:p>
          <a:p>
            <a:endParaRPr lang="en-US" sz="1300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3238412" y="1813714"/>
            <a:ext cx="2664000" cy="7729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smtClean="0"/>
          </a:p>
        </p:txBody>
      </p:sp>
      <p:sp>
        <p:nvSpPr>
          <p:cNvPr id="13" name="Rounded Rectangle 12"/>
          <p:cNvSpPr/>
          <p:nvPr>
            <p:custDataLst>
              <p:tags r:id="rId4"/>
            </p:custDataLst>
          </p:nvPr>
        </p:nvSpPr>
        <p:spPr>
          <a:xfrm>
            <a:off x="6191075" y="1813714"/>
            <a:ext cx="2664000" cy="26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00" dirty="0" smtClean="0">
              <a:solidFill>
                <a:schemeClr val="accent3"/>
              </a:solidFill>
            </a:endParaRPr>
          </a:p>
          <a:p>
            <a:r>
              <a:rPr lang="en-US" sz="1100" dirty="0">
                <a:solidFill>
                  <a:schemeClr val="accent3"/>
                </a:solidFill>
              </a:rPr>
              <a:t>Cele szczegółowe</a:t>
            </a:r>
          </a:p>
          <a:p>
            <a:pPr marL="254000" lvl="2" indent="-254000"/>
            <a:endParaRPr lang="pl-PL" altLang="zh-TW" sz="1100" b="0" kern="0" dirty="0" smtClean="0">
              <a:solidFill>
                <a:srgbClr val="333333"/>
              </a:solidFill>
              <a:ea typeface="PMingLiU" pitchFamily="18" charset="-120"/>
            </a:endParaRP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Charakterystyka </a:t>
            </a: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turystów odwiedzających gminę Rajcza oraz gminę Oszczadnica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Satysfakcja turystów z pobytu </a:t>
            </a:r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turystycznego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altLang="zh-TW" sz="1100" b="0" kern="0" dirty="0" smtClean="0">
                <a:solidFill>
                  <a:srgbClr val="333333"/>
                </a:solidFill>
                <a:ea typeface="PMingLiU" pitchFamily="18" charset="-120"/>
              </a:rPr>
              <a:t>Ocena </a:t>
            </a: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oferty turystycznej obu gmin 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Informowanie </a:t>
            </a:r>
          </a:p>
          <a:p>
            <a:endParaRPr lang="en-US" sz="1300" dirty="0">
              <a:solidFill>
                <a:srgbClr val="333333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6191075" y="1813714"/>
            <a:ext cx="2664000" cy="7714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smtClean="0"/>
          </a:p>
        </p:txBody>
      </p:sp>
      <p:sp>
        <p:nvSpPr>
          <p:cNvPr id="16" name="Rounded Rectangle 15"/>
          <p:cNvSpPr/>
          <p:nvPr>
            <p:custDataLst>
              <p:tags r:id="rId6"/>
            </p:custDataLst>
          </p:nvPr>
        </p:nvSpPr>
        <p:spPr>
          <a:xfrm>
            <a:off x="285750" y="1813714"/>
            <a:ext cx="2664000" cy="26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00" dirty="0" smtClean="0">
              <a:solidFill>
                <a:schemeClr val="accent1"/>
              </a:solidFill>
            </a:endParaRPr>
          </a:p>
          <a:p>
            <a:r>
              <a:rPr lang="en-US" sz="1100" dirty="0">
                <a:solidFill>
                  <a:schemeClr val="accent1"/>
                </a:solidFill>
              </a:rPr>
              <a:t>Cel </a:t>
            </a:r>
            <a:r>
              <a:rPr lang="en-US" sz="1100" dirty="0" smtClean="0">
                <a:solidFill>
                  <a:schemeClr val="accent1"/>
                </a:solidFill>
              </a:rPr>
              <a:t>strategiczny</a:t>
            </a:r>
            <a:endParaRPr lang="pl-PL" sz="1100" dirty="0" smtClean="0">
              <a:solidFill>
                <a:schemeClr val="accent1"/>
              </a:solidFill>
            </a:endParaRPr>
          </a:p>
          <a:p>
            <a:endParaRPr lang="en-US" sz="1100" dirty="0">
              <a:solidFill>
                <a:schemeClr val="accent1"/>
              </a:solidFill>
            </a:endParaRPr>
          </a:p>
          <a:p>
            <a:pPr marL="0" lvl="2"/>
            <a:r>
              <a:rPr lang="pl-PL" altLang="zh-TW" sz="1100" b="0" kern="0" dirty="0">
                <a:solidFill>
                  <a:srgbClr val="333333"/>
                </a:solidFill>
                <a:ea typeface="PMingLiU" pitchFamily="18" charset="-120"/>
              </a:rPr>
              <a:t>Badanie realizowane jest na potrzeby Strategii Rozwoju Turystyki na Obszarze Transgranicznym na lata 2014-2018.</a:t>
            </a:r>
          </a:p>
          <a:p>
            <a:endParaRPr lang="en-US" sz="1300" dirty="0">
              <a:solidFill>
                <a:srgbClr val="333333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288767" y="1813714"/>
            <a:ext cx="2664000" cy="772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85751" y="1"/>
            <a:ext cx="8569323" cy="1031838"/>
          </a:xfrm>
        </p:spPr>
        <p:txBody>
          <a:bodyPr/>
          <a:lstStyle/>
          <a:p>
            <a:r>
              <a:rPr lang="pl-PL" dirty="0"/>
              <a:t>Cele badania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9"/>
            </p:custDataLst>
          </p:nvPr>
        </p:nvSpPr>
        <p:spPr>
          <a:xfrm>
            <a:off x="8349606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Zdobywanie informacji na temat 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40</a:t>
            </a:fld>
            <a:endParaRPr lang="en-AU" dirty="0"/>
          </a:p>
        </p:txBody>
      </p:sp>
      <p:pic>
        <p:nvPicPr>
          <p:cNvPr id="148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0715708"/>
              </p:ext>
            </p:extLst>
          </p:nvPr>
        </p:nvGraphicFramePr>
        <p:xfrm>
          <a:off x="290425" y="1219258"/>
          <a:ext cx="877044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2318418" y="4637731"/>
            <a:ext cx="6800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N=375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  <p:sp>
        <p:nvSpPr>
          <p:cNvPr id="8" name="Strzałka w prawo 7"/>
          <p:cNvSpPr/>
          <p:nvPr>
            <p:custDataLst>
              <p:tags r:id="rId1"/>
            </p:custDataLst>
          </p:nvPr>
        </p:nvSpPr>
        <p:spPr>
          <a:xfrm rot="5400000">
            <a:off x="4141162" y="2584019"/>
            <a:ext cx="510478" cy="406400"/>
          </a:xfrm>
          <a:prstGeom prst="rightArrow">
            <a:avLst>
              <a:gd name="adj1" fmla="val 45000"/>
              <a:gd name="adj2" fmla="val 55000"/>
            </a:avLst>
          </a:prstGeom>
          <a:solidFill>
            <a:srgbClr val="C50017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47"/>
          <p:cNvSpPr/>
          <p:nvPr>
            <p:custDataLst>
              <p:tags r:id="rId2"/>
            </p:custDataLst>
          </p:nvPr>
        </p:nvSpPr>
        <p:spPr>
          <a:xfrm>
            <a:off x="4259704" y="3216439"/>
            <a:ext cx="3912747" cy="103967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Strona </a:t>
            </a:r>
            <a:r>
              <a:rPr lang="pl-PL" sz="1000" b="0" dirty="0">
                <a:solidFill>
                  <a:srgbClr val="333333"/>
                </a:solidFill>
              </a:rPr>
              <a:t>internetowa gminy Rajcza </a:t>
            </a:r>
            <a:r>
              <a:rPr lang="pl-PL" sz="1000" b="0" dirty="0" smtClean="0">
                <a:solidFill>
                  <a:srgbClr val="333333"/>
                </a:solidFill>
                <a:hlinkClick r:id="rId8"/>
              </a:rPr>
              <a:t>www.rajcza.com.pl</a:t>
            </a:r>
            <a:r>
              <a:rPr lang="pl-PL" sz="1000" b="0" dirty="0" smtClean="0">
                <a:solidFill>
                  <a:srgbClr val="333333"/>
                </a:solidFill>
              </a:rPr>
              <a:t> (47)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Profil </a:t>
            </a:r>
            <a:r>
              <a:rPr lang="pl-PL" sz="1000" b="0" dirty="0">
                <a:solidFill>
                  <a:srgbClr val="333333"/>
                </a:solidFill>
              </a:rPr>
              <a:t>gminy Rajcza na </a:t>
            </a:r>
            <a:r>
              <a:rPr lang="pl-PL" sz="1000" b="0" dirty="0" smtClean="0">
                <a:solidFill>
                  <a:srgbClr val="333333"/>
                </a:solidFill>
              </a:rPr>
              <a:t>Facebooku (4)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Aplikacja </a:t>
            </a:r>
            <a:r>
              <a:rPr lang="pl-PL" sz="1000" b="0" dirty="0">
                <a:solidFill>
                  <a:srgbClr val="333333"/>
                </a:solidFill>
              </a:rPr>
              <a:t>na </a:t>
            </a:r>
            <a:r>
              <a:rPr lang="pl-PL" sz="1000" b="0" dirty="0" smtClean="0">
                <a:solidFill>
                  <a:srgbClr val="333333"/>
                </a:solidFill>
              </a:rPr>
              <a:t>smartfon\tablet (2)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Nie </a:t>
            </a:r>
            <a:r>
              <a:rPr lang="pl-PL" sz="1000" b="0" dirty="0">
                <a:solidFill>
                  <a:srgbClr val="333333"/>
                </a:solidFill>
              </a:rPr>
              <a:t>wiem/ nie </a:t>
            </a:r>
            <a:r>
              <a:rPr lang="pl-PL" sz="1000" b="0" dirty="0" smtClean="0">
                <a:solidFill>
                  <a:srgbClr val="333333"/>
                </a:solidFill>
              </a:rPr>
              <a:t>pamiętam (5)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0" name="Content Placeholder 2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84147" y="2992231"/>
            <a:ext cx="2664000" cy="441733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Internet </a:t>
            </a:r>
            <a:r>
              <a:rPr lang="pl-PL" sz="800" b="0" dirty="0" smtClean="0">
                <a:solidFill>
                  <a:schemeClr val="accent1"/>
                </a:solidFill>
                <a:latin typeface="+mn-lt"/>
                <a:cs typeface="+mn-cs"/>
              </a:rPr>
              <a:t>(liczba wskazań)</a:t>
            </a:r>
            <a:endParaRPr kumimoji="0" lang="en-IE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Rectangle 68"/>
          <p:cNvSpPr/>
          <p:nvPr>
            <p:custDataLst>
              <p:tags r:id="rId4"/>
            </p:custDataLst>
          </p:nvPr>
        </p:nvSpPr>
        <p:spPr>
          <a:xfrm>
            <a:off x="4259704" y="3213098"/>
            <a:ext cx="3912747" cy="4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4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Opinie turystów odwiedzających gminę Oszczadnica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965335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Satysfakcja turystów:</a:t>
            </a:r>
            <a:endParaRPr lang="en-AU" b="1" dirty="0" smtClean="0"/>
          </a:p>
          <a:p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Turyści poproszeni zostali o ocenę zadowolenia z pobytu w gminie Oszczadnica, skłonności do rekomendacji oraz skłonności do ponownej wizyty. Do tego celu mieli posłużyć się pięciostopniową skalą, gdzie 1 oznacza – jestem zdecydowanie niezadowolony/a lub zdecydowanie nie jestem skłonny/a do rekomendacji/ ponownej wizyty, natomiast 5 – jestem zdecydowanie zadowolony/a lub jestem zdecydowanie skłonny/a do rekomendacji/ ponownej wizyty.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Generalnie badani </a:t>
            </a:r>
            <a:r>
              <a:rPr lang="pl-PL" dirty="0"/>
              <a:t>byli </a:t>
            </a:r>
            <a:r>
              <a:rPr lang="pl-PL" dirty="0" smtClean="0"/>
              <a:t>zadowoleni </a:t>
            </a:r>
            <a:r>
              <a:rPr lang="pl-PL" dirty="0"/>
              <a:t>z pobytu w gminie </a:t>
            </a:r>
            <a:r>
              <a:rPr lang="pl-PL" dirty="0" smtClean="0"/>
              <a:t>Oszczadnica </a:t>
            </a:r>
            <a:r>
              <a:rPr lang="pl-PL" dirty="0"/>
              <a:t>(średnia </a:t>
            </a:r>
            <a:r>
              <a:rPr lang="pl-PL" dirty="0" smtClean="0"/>
              <a:t>4,3 </a:t>
            </a:r>
            <a:r>
              <a:rPr lang="pl-PL" dirty="0"/>
              <a:t>na skali pięciostopniowej oraz 97% osób zadowolonych).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Większość wykazywała także skłonność do rekomendacji gminy Oszczadnica jako celu podróży turystycznej swojej rodzinie oraz znajomym (średnia 4,0 na skali pięciostopniowej oraz 80% osób skłonnych do rekomendacji).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Większość osób biorących udział w badaniu była także chętna do ponownych odwiedzin gminy w celach turystycznych (średnia 3,9 na skali pięciostopniowej oraz 68% osób wykazujących chęć ponownych odwiedzin).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42</a:t>
            </a:fld>
            <a:endParaRPr lang="en-AU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284399" y="8153"/>
            <a:ext cx="8570675" cy="1080813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Oszczadnica</a:t>
            </a:r>
            <a:endParaRPr lang="en-AU" dirty="0"/>
          </a:p>
        </p:txBody>
      </p:sp>
      <p:pic>
        <p:nvPicPr>
          <p:cNvPr id="13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9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418370"/>
            <a:ext cx="8567306" cy="3735532"/>
          </a:xfrm>
        </p:spPr>
        <p:txBody>
          <a:bodyPr/>
          <a:lstStyle/>
          <a:p>
            <a:pPr lvl="1"/>
            <a:r>
              <a:rPr lang="pl-PL" b="1" dirty="0"/>
              <a:t>Czynniki wpływające na podjęcie decyzji </a:t>
            </a:r>
            <a:r>
              <a:rPr lang="pl-PL" b="1" dirty="0" smtClean="0"/>
              <a:t>o </a:t>
            </a:r>
            <a:r>
              <a:rPr lang="pl-PL" b="1" dirty="0"/>
              <a:t>wyborze gminy jako celu pobytu</a:t>
            </a:r>
            <a:r>
              <a:rPr lang="pl-PL" b="1" dirty="0" smtClean="0"/>
              <a:t>:</a:t>
            </a:r>
            <a:endParaRPr lang="en-AU" b="1" dirty="0" smtClean="0"/>
          </a:p>
          <a:p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poproszeni zostali o wskazanie pięciu czynników, które były dla nich ważne przy podejmowaniu decyzji o wyborze gminy Oszczadnica jako celu pobytu.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Prawie wszyscy badani (91%) wskazali na atmosferę pobytu jako czynnik zachęcający do odwiedzenia gminy. W dalszej kolejności były to: przyroda (39%) oraz jakość </a:t>
            </a:r>
            <a:r>
              <a:rPr lang="pl-PL" dirty="0"/>
              <a:t>obsługi (</a:t>
            </a:r>
            <a:r>
              <a:rPr lang="pl-PL" dirty="0" smtClean="0"/>
              <a:t>34%).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Najmniej ważnymi czynnikami wyboru okazały się: dostęp do informacji turystycznej (1%), </a:t>
            </a:r>
            <a:r>
              <a:rPr lang="pl-PL" dirty="0"/>
              <a:t>lokalny transport (1</a:t>
            </a:r>
            <a:r>
              <a:rPr lang="pl-PL" dirty="0" smtClean="0"/>
              <a:t>%), dogodna możliwość dojazdu (1%), czystość (1%).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43</a:t>
            </a:fld>
            <a:endParaRPr lang="en-AU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84399" y="8153"/>
            <a:ext cx="8570675" cy="1080813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Oszczadnica</a:t>
            </a:r>
            <a:endParaRPr lang="en-AU" dirty="0"/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lvl="1"/>
            <a:r>
              <a:rPr lang="pl-PL" b="1" dirty="0"/>
              <a:t>Zadowolenie z poszczególnych elementów </a:t>
            </a:r>
            <a:r>
              <a:rPr lang="pl-PL" b="1" dirty="0" smtClean="0"/>
              <a:t>wyjazdu:</a:t>
            </a:r>
          </a:p>
          <a:p>
            <a:pPr lvl="1"/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poproszeni zostali o ocenę zadowolenia z  poszczególnych elementów </a:t>
            </a:r>
            <a:r>
              <a:rPr lang="pl-PL" dirty="0"/>
              <a:t>wyjazdu. Do tego celu mieli posłużyć się pięciostopniową skalą, gdzie 1 oznacza – </a:t>
            </a:r>
            <a:r>
              <a:rPr lang="pl-PL" dirty="0" smtClean="0"/>
              <a:t>jestem bardzo niezadowolony/a, </a:t>
            </a:r>
            <a:r>
              <a:rPr lang="pl-PL" dirty="0"/>
              <a:t>natomiast 5 – jestem </a:t>
            </a:r>
            <a:r>
              <a:rPr lang="pl-PL" dirty="0" smtClean="0"/>
              <a:t>bardzo zadowolony/a. Na potrzeby interpretacji badania, czynniki te zostały później podzielone na 3 kategorie: infrastruktura i charakterystyka gminy, infrastruktura turystyczna oraz imprezy i wydarzenia.</a:t>
            </a:r>
          </a:p>
          <a:p>
            <a:pPr marL="266700" lvl="2" indent="-266700">
              <a:buSzPct val="100000"/>
              <a:buNone/>
              <a:tabLst>
                <a:tab pos="266700" algn="l"/>
              </a:tabLst>
            </a:pPr>
            <a:r>
              <a:rPr lang="pl-PL" dirty="0" smtClean="0"/>
              <a:t>	</a:t>
            </a:r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Najlepszą ogólną ocenę spośród wszystkich czynników otrzymała pogoda oraz przyroda (lasy, parki narodowe, krajobrazy), należąca do kategorii „infrastruktura i charakterystyka gminy” (średnia 4,6 na pięciostopniowej skali).  Słabo natomiast wypadły w tej kategorii możliwość zakupów (średnia 3,3) oraz transport lokalny (średnia 3,1).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84399" y="8153"/>
            <a:ext cx="8570675" cy="1080813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Oszczadnica</a:t>
            </a:r>
            <a:endParaRPr lang="en-AU" dirty="0"/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 kategorii „infrastruktura turystyczna” najlepiej wypadło zakwaterowanie i noclegi (średnia 4,1), a następnie jakość obsługi (średnia 4,0). Najsłabiej w tej kategorii ocenieni zostali przewodnicy oraz ceny (średnia 3,5).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 kategorii „imprezy i wydarzenia najlepsze oceny otrzymała bliskość terenów i atrakcji turystycznych po drugiej stronie granicy (średnia 4,2) oraz w sąsiadujących gminach (średnia 4,1). Najsłabiej zaś rozrywka i atrakcje turystyczne (średnia 3,5).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lvl="1"/>
            <a:r>
              <a:rPr lang="pl-PL" b="1" dirty="0"/>
              <a:t>Proponowane zmiany w ofercie turystycznej gminy:</a:t>
            </a:r>
          </a:p>
          <a:p>
            <a:pPr lvl="1"/>
            <a:endParaRPr lang="en-AU" sz="800" dirty="0"/>
          </a:p>
          <a:p>
            <a:pPr marL="0" lvl="2" indent="0">
              <a:buSzPct val="100000"/>
              <a:buNone/>
            </a:pPr>
            <a:r>
              <a:rPr lang="pl-PL" dirty="0" smtClean="0"/>
              <a:t>Badani zapytani zostali, czy należałoby ich zdaniem uzupełnić ofertę turystyczną gminy Oszczadnica. Jedynie ¼ badanych udzieliła odpowiedzi twierdzącej. Wskazywali oni głównie na potrzebę rozwinięcia infrastruktury gminnej (np. toalety, lokale gastronomiczne, kawiarnie, cukiernie).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45</a:t>
            </a:fld>
            <a:endParaRPr lang="en-AU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84399" y="8153"/>
            <a:ext cx="8570675" cy="1080813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Oszczadnica</a:t>
            </a:r>
            <a:endParaRPr lang="en-AU" dirty="0"/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210545"/>
            <a:ext cx="8567306" cy="4583426"/>
          </a:xfrm>
        </p:spPr>
        <p:txBody>
          <a:bodyPr/>
          <a:lstStyle/>
          <a:p>
            <a:pPr lvl="1"/>
            <a:r>
              <a:rPr lang="pl-PL" b="1" dirty="0"/>
              <a:t>Sposób spędzania czasu podczas pobytu w gminie:</a:t>
            </a:r>
            <a:endParaRPr lang="pl-PL" b="1" dirty="0" smtClean="0"/>
          </a:p>
          <a:p>
            <a:pPr lvl="1"/>
            <a:endParaRPr lang="en-AU" sz="800" dirty="0" smtClean="0"/>
          </a:p>
          <a:p>
            <a:pPr marL="0" lvl="2" indent="0">
              <a:buSzPct val="100000"/>
              <a:buNone/>
            </a:pPr>
            <a:r>
              <a:rPr lang="pl-PL" dirty="0" smtClean="0"/>
              <a:t>Badani zapytani o to w jaki sposób spędzają czas podczas pobytu w gminie, najczęściej wskazywali na piesze wędrówki (75%) oraz ogólnie na obserwację przyrody (60%).</a:t>
            </a:r>
          </a:p>
          <a:p>
            <a:pPr marL="0" lvl="2" indent="0">
              <a:buSzPct val="100000"/>
              <a:buNone/>
            </a:pPr>
            <a:endParaRPr lang="pl-PL" dirty="0" smtClean="0"/>
          </a:p>
          <a:p>
            <a:pPr marL="0" lvl="2" indent="0">
              <a:buSzPct val="100000"/>
              <a:buNone/>
            </a:pPr>
            <a:endParaRPr lang="pl-PL" dirty="0"/>
          </a:p>
          <a:p>
            <a:pPr lvl="1"/>
            <a:r>
              <a:rPr lang="pl-PL" b="1" dirty="0"/>
              <a:t>Zdobywanie informacji na temat gminy:</a:t>
            </a:r>
          </a:p>
          <a:p>
            <a:pPr lvl="1"/>
            <a:endParaRPr lang="en-AU" sz="800" dirty="0"/>
          </a:p>
          <a:p>
            <a:pPr marL="0" lvl="2" indent="0">
              <a:buSzPct val="100000"/>
              <a:buNone/>
            </a:pPr>
            <a:r>
              <a:rPr lang="pl-PL" dirty="0" smtClean="0"/>
              <a:t>Osoby biorące udział w badaniu czerpały informacje na temat gminy Oszczadnica przede wszystkim od rodziny i znajomych (52%), posiadały tę wiedzę z poprzednich wyjazdów (41%), a także odwiedzały w tym celu </a:t>
            </a:r>
            <a:r>
              <a:rPr lang="pl-PL" dirty="0"/>
              <a:t>I</a:t>
            </a:r>
            <a:r>
              <a:rPr lang="pl-PL" dirty="0" smtClean="0"/>
              <a:t>nternet (21%).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46</a:t>
            </a:fld>
            <a:endParaRPr lang="en-AU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84399" y="8153"/>
            <a:ext cx="8570675" cy="1080813"/>
          </a:xfrm>
        </p:spPr>
        <p:txBody>
          <a:bodyPr anchor="ctr"/>
          <a:lstStyle/>
          <a:p>
            <a:r>
              <a:rPr lang="pl-PL" dirty="0"/>
              <a:t>Opinie turystów odwiedzających gminę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Oszczadnica</a:t>
            </a:r>
            <a:endParaRPr lang="en-AU" dirty="0"/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031935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0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Satysfakcja turystów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47</a:t>
            </a:fld>
            <a:endParaRPr lang="en-AU" dirty="0"/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574675" y="1615785"/>
            <a:ext cx="189474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200" dirty="0" smtClean="0">
                <a:solidFill>
                  <a:srgbClr val="333333"/>
                </a:solidFill>
                <a:latin typeface="+mj-lt"/>
                <a:sym typeface="Arial" charset="0"/>
              </a:rPr>
              <a:t>Zadowolenie z pobytu</a:t>
            </a:r>
            <a:endParaRPr lang="en-US" sz="12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1366838" y="2037872"/>
            <a:ext cx="196528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Zdecydowanie 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3396372" y="20378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38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1366838" y="2290285"/>
            <a:ext cx="148117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Raczej 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3396372" y="229028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59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1366838" y="2541110"/>
            <a:ext cx="14330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3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Ani zadowolony/a </a:t>
            </a:r>
          </a:p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800" dirty="0">
                <a:solidFill>
                  <a:srgbClr val="333333"/>
                </a:solidFill>
                <a:latin typeface="+mj-lt"/>
                <a:sym typeface="Arial" charset="0"/>
              </a:rPr>
              <a:t>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     ani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3466905" y="2541110"/>
            <a:ext cx="18434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3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1366838" y="2791935"/>
            <a:ext cx="16591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Raczej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>
            <a:off x="3467100" y="2791935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1366838" y="3042760"/>
            <a:ext cx="210794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</a:t>
            </a:r>
            <a:r>
              <a:rPr lang="pl-PL" sz="800" dirty="0" smtClean="0">
                <a:solidFill>
                  <a:srgbClr val="333333"/>
                </a:solidFill>
                <a:latin typeface="+mj-lt"/>
                <a:sym typeface="Arial" charset="0"/>
              </a:rPr>
              <a:t>Zdecydowanie niezadowolony/a</a:t>
            </a:r>
            <a:endParaRPr lang="en-US" sz="800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3466904" y="3042760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76" name="Freeform 24"/>
          <p:cNvSpPr>
            <a:spLocks/>
          </p:cNvSpPr>
          <p:nvPr/>
        </p:nvSpPr>
        <p:spPr bwMode="auto">
          <a:xfrm>
            <a:off x="574675" y="2258972"/>
            <a:ext cx="655638" cy="404813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698897" y="2319704"/>
            <a:ext cx="41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Arial" charset="0"/>
              </a:rPr>
              <a:t>.</a:t>
            </a: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3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525463" y="2087522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79" name="Freeform 27"/>
          <p:cNvSpPr>
            <a:spLocks/>
          </p:cNvSpPr>
          <p:nvPr/>
        </p:nvSpPr>
        <p:spPr bwMode="auto">
          <a:xfrm>
            <a:off x="3784600" y="2052160"/>
            <a:ext cx="655638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3871954" y="2160337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97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3735388" y="1863247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82" name="Freeform 30"/>
          <p:cNvSpPr>
            <a:spLocks/>
          </p:cNvSpPr>
          <p:nvPr/>
        </p:nvSpPr>
        <p:spPr bwMode="auto">
          <a:xfrm>
            <a:off x="3784600" y="2798285"/>
            <a:ext cx="655638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3936073" y="2906462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0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3735388" y="2490622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4908550" y="1615785"/>
            <a:ext cx="237404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Skłonność </a:t>
            </a:r>
            <a:r>
              <a:rPr lang="en-US" sz="1200" b="1" dirty="0">
                <a:solidFill>
                  <a:srgbClr val="333333"/>
                </a:solidFill>
                <a:latin typeface="+mj-lt"/>
                <a:sym typeface="Arial" charset="0"/>
              </a:rPr>
              <a:t>do rekomendacji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5699125" y="2037872"/>
            <a:ext cx="12840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Zdecydowanie tak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728660" y="20378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auto">
          <a:xfrm>
            <a:off x="5699125" y="2290285"/>
            <a:ext cx="835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Raczej tak</a:t>
            </a:r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728660" y="229028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59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5699125" y="2541110"/>
            <a:ext cx="73898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>
                <a:solidFill>
                  <a:srgbClr val="333333"/>
                </a:solidFill>
                <a:latin typeface="+mj-lt"/>
                <a:sym typeface="Arial" charset="0"/>
              </a:rPr>
              <a:t>3 = Możliwe </a:t>
            </a:r>
          </a:p>
        </p:txBody>
      </p:sp>
      <p:sp>
        <p:nvSpPr>
          <p:cNvPr id="92" name="Rectangle 40"/>
          <p:cNvSpPr>
            <a:spLocks noChangeArrowheads="1"/>
          </p:cNvSpPr>
          <p:nvPr/>
        </p:nvSpPr>
        <p:spPr bwMode="auto">
          <a:xfrm>
            <a:off x="7728660" y="2541110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5699125" y="2791935"/>
            <a:ext cx="8640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Raczej nie </a:t>
            </a:r>
          </a:p>
        </p:txBody>
      </p:sp>
      <p:sp>
        <p:nvSpPr>
          <p:cNvPr id="94" name="Rectangle 42"/>
          <p:cNvSpPr>
            <a:spLocks noChangeArrowheads="1"/>
          </p:cNvSpPr>
          <p:nvPr/>
        </p:nvSpPr>
        <p:spPr bwMode="auto">
          <a:xfrm>
            <a:off x="7799192" y="2791935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5699125" y="3042760"/>
            <a:ext cx="12775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Zdecydowanie nie</a:t>
            </a:r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7799388" y="3042760"/>
            <a:ext cx="1841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97" name="Freeform 45"/>
          <p:cNvSpPr>
            <a:spLocks/>
          </p:cNvSpPr>
          <p:nvPr/>
        </p:nvSpPr>
        <p:spPr bwMode="auto">
          <a:xfrm>
            <a:off x="4908550" y="2258972"/>
            <a:ext cx="655638" cy="404813"/>
          </a:xfrm>
          <a:prstGeom prst="rect">
            <a:avLst/>
          </a:prstGeom>
          <a:solidFill>
            <a:srgbClr val="F7911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98" name="Rectangle 46"/>
          <p:cNvSpPr>
            <a:spLocks noChangeArrowheads="1"/>
          </p:cNvSpPr>
          <p:nvPr/>
        </p:nvSpPr>
        <p:spPr bwMode="auto">
          <a:xfrm>
            <a:off x="5031184" y="2319704"/>
            <a:ext cx="4103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+mj-lt"/>
                <a:sym typeface="Arial" charset="0"/>
              </a:rPr>
              <a:t>.</a:t>
            </a:r>
            <a:r>
              <a:rPr lang="pl-PL" b="1" dirty="0" smtClean="0">
                <a:solidFill>
                  <a:schemeClr val="bg1"/>
                </a:solidFill>
                <a:latin typeface="+mj-lt"/>
                <a:sym typeface="Arial" charset="0"/>
              </a:rPr>
              <a:t>0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99" name="Rectangle 47"/>
          <p:cNvSpPr>
            <a:spLocks noChangeArrowheads="1"/>
          </p:cNvSpPr>
          <p:nvPr/>
        </p:nvSpPr>
        <p:spPr bwMode="auto">
          <a:xfrm>
            <a:off x="4857750" y="2087522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100" name="Freeform 48"/>
          <p:cNvSpPr>
            <a:spLocks/>
          </p:cNvSpPr>
          <p:nvPr/>
        </p:nvSpPr>
        <p:spPr bwMode="auto">
          <a:xfrm>
            <a:off x="8116888" y="2052160"/>
            <a:ext cx="655637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8204241" y="2160337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80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2" name="Rectangle 50"/>
          <p:cNvSpPr>
            <a:spLocks noChangeArrowheads="1"/>
          </p:cNvSpPr>
          <p:nvPr/>
        </p:nvSpPr>
        <p:spPr bwMode="auto">
          <a:xfrm>
            <a:off x="8067675" y="1863247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103" name="Freeform 51"/>
          <p:cNvSpPr>
            <a:spLocks/>
          </p:cNvSpPr>
          <p:nvPr/>
        </p:nvSpPr>
        <p:spPr bwMode="auto">
          <a:xfrm>
            <a:off x="8116888" y="2798285"/>
            <a:ext cx="655637" cy="40481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8268361" y="2906462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0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5" name="Rectangle 53"/>
          <p:cNvSpPr>
            <a:spLocks noChangeArrowheads="1"/>
          </p:cNvSpPr>
          <p:nvPr/>
        </p:nvSpPr>
        <p:spPr bwMode="auto">
          <a:xfrm>
            <a:off x="8067675" y="2490622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sp>
        <p:nvSpPr>
          <p:cNvPr id="107" name="Rectangle 55"/>
          <p:cNvSpPr>
            <a:spLocks noChangeArrowheads="1"/>
          </p:cNvSpPr>
          <p:nvPr/>
        </p:nvSpPr>
        <p:spPr bwMode="auto">
          <a:xfrm>
            <a:off x="574675" y="3665247"/>
            <a:ext cx="266579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Skłonność </a:t>
            </a:r>
            <a:r>
              <a:rPr lang="en-US" sz="1200" b="1" dirty="0">
                <a:solidFill>
                  <a:srgbClr val="333333"/>
                </a:solidFill>
                <a:latin typeface="+mj-lt"/>
                <a:sym typeface="Arial" charset="0"/>
              </a:rPr>
              <a:t>do </a:t>
            </a:r>
            <a:r>
              <a:rPr lang="en-US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ponowne</a:t>
            </a:r>
            <a:r>
              <a:rPr lang="pl-PL" sz="12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j wizyty</a:t>
            </a:r>
            <a:endParaRPr lang="en-US" sz="12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08" name="Rectangle 56"/>
          <p:cNvSpPr>
            <a:spLocks noChangeArrowheads="1"/>
          </p:cNvSpPr>
          <p:nvPr/>
        </p:nvSpPr>
        <p:spPr bwMode="auto">
          <a:xfrm>
            <a:off x="1366838" y="4087335"/>
            <a:ext cx="12840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5 = Zdecydowanie tak</a:t>
            </a:r>
          </a:p>
        </p:txBody>
      </p:sp>
      <p:sp>
        <p:nvSpPr>
          <p:cNvPr id="109" name="Rectangle 57"/>
          <p:cNvSpPr>
            <a:spLocks noChangeArrowheads="1"/>
          </p:cNvSpPr>
          <p:nvPr/>
        </p:nvSpPr>
        <p:spPr bwMode="auto">
          <a:xfrm>
            <a:off x="3396372" y="4087335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21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0" name="Rectangle 58"/>
          <p:cNvSpPr>
            <a:spLocks noChangeArrowheads="1"/>
          </p:cNvSpPr>
          <p:nvPr/>
        </p:nvSpPr>
        <p:spPr bwMode="auto">
          <a:xfrm>
            <a:off x="1366838" y="4339747"/>
            <a:ext cx="8351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4 = Raczej tak</a:t>
            </a:r>
          </a:p>
        </p:txBody>
      </p:sp>
      <p:sp>
        <p:nvSpPr>
          <p:cNvPr id="111" name="Rectangle 59"/>
          <p:cNvSpPr>
            <a:spLocks noChangeArrowheads="1"/>
          </p:cNvSpPr>
          <p:nvPr/>
        </p:nvSpPr>
        <p:spPr bwMode="auto">
          <a:xfrm>
            <a:off x="3396372" y="4339747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47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2" name="Rectangle 60"/>
          <p:cNvSpPr>
            <a:spLocks noChangeArrowheads="1"/>
          </p:cNvSpPr>
          <p:nvPr/>
        </p:nvSpPr>
        <p:spPr bwMode="auto">
          <a:xfrm>
            <a:off x="1366838" y="4590572"/>
            <a:ext cx="73898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>
                <a:solidFill>
                  <a:srgbClr val="333333"/>
                </a:solidFill>
                <a:latin typeface="+mj-lt"/>
                <a:sym typeface="Arial" charset="0"/>
              </a:rPr>
              <a:t>3 = Możliwe </a:t>
            </a:r>
          </a:p>
        </p:txBody>
      </p:sp>
      <p:sp>
        <p:nvSpPr>
          <p:cNvPr id="113" name="Rectangle 61"/>
          <p:cNvSpPr>
            <a:spLocks noChangeArrowheads="1"/>
          </p:cNvSpPr>
          <p:nvPr/>
        </p:nvSpPr>
        <p:spPr bwMode="auto">
          <a:xfrm>
            <a:off x="3396372" y="4590572"/>
            <a:ext cx="25487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31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4" name="Rectangle 62"/>
          <p:cNvSpPr>
            <a:spLocks noChangeArrowheads="1"/>
          </p:cNvSpPr>
          <p:nvPr/>
        </p:nvSpPr>
        <p:spPr bwMode="auto">
          <a:xfrm>
            <a:off x="1366838" y="4841397"/>
            <a:ext cx="8640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2 = Raczej nie </a:t>
            </a:r>
          </a:p>
        </p:txBody>
      </p:sp>
      <p:sp>
        <p:nvSpPr>
          <p:cNvPr id="115" name="Rectangle 63"/>
          <p:cNvSpPr>
            <a:spLocks noChangeArrowheads="1"/>
          </p:cNvSpPr>
          <p:nvPr/>
        </p:nvSpPr>
        <p:spPr bwMode="auto">
          <a:xfrm>
            <a:off x="3466904" y="4841397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 smtClean="0">
                <a:solidFill>
                  <a:srgbClr val="333333"/>
                </a:solidFill>
                <a:sym typeface="Arial" charset="0"/>
              </a:rPr>
              <a:t>1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6" name="Rectangle 64"/>
          <p:cNvSpPr>
            <a:spLocks noChangeArrowheads="1"/>
          </p:cNvSpPr>
          <p:nvPr/>
        </p:nvSpPr>
        <p:spPr bwMode="auto">
          <a:xfrm>
            <a:off x="1366838" y="5092222"/>
            <a:ext cx="127759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en-US" sz="800" dirty="0">
                <a:solidFill>
                  <a:srgbClr val="333333"/>
                </a:solidFill>
                <a:latin typeface="+mj-lt"/>
                <a:sym typeface="Arial" charset="0"/>
              </a:rPr>
              <a:t>1 = Zdecydowanie nie</a:t>
            </a:r>
          </a:p>
        </p:txBody>
      </p:sp>
      <p:sp>
        <p:nvSpPr>
          <p:cNvPr id="117" name="Rectangle 65"/>
          <p:cNvSpPr>
            <a:spLocks noChangeArrowheads="1"/>
          </p:cNvSpPr>
          <p:nvPr/>
        </p:nvSpPr>
        <p:spPr bwMode="auto">
          <a:xfrm>
            <a:off x="3466904" y="5092222"/>
            <a:ext cx="18434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000" dirty="0">
                <a:solidFill>
                  <a:srgbClr val="333333"/>
                </a:solidFill>
                <a:sym typeface="Arial" charset="0"/>
              </a:rPr>
              <a:t>0</a:t>
            </a:r>
            <a:r>
              <a:rPr lang="en-US" sz="1000" dirty="0" smtClean="0">
                <a:solidFill>
                  <a:srgbClr val="333333"/>
                </a:solidFill>
                <a:sym typeface="Arial" charset="0"/>
              </a:rPr>
              <a:t>%</a:t>
            </a:r>
            <a:endParaRPr lang="en-US" sz="1000" dirty="0">
              <a:solidFill>
                <a:srgbClr val="333333"/>
              </a:solidFill>
              <a:sym typeface="Arial" charset="0"/>
            </a:endParaRPr>
          </a:p>
        </p:txBody>
      </p:sp>
      <p:sp>
        <p:nvSpPr>
          <p:cNvPr id="118" name="Freeform 66"/>
          <p:cNvSpPr>
            <a:spLocks/>
          </p:cNvSpPr>
          <p:nvPr/>
        </p:nvSpPr>
        <p:spPr bwMode="auto">
          <a:xfrm>
            <a:off x="574675" y="4308435"/>
            <a:ext cx="655638" cy="404812"/>
          </a:xfrm>
          <a:prstGeom prst="rect">
            <a:avLst/>
          </a:prstGeom>
          <a:solidFill>
            <a:schemeClr val="accent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</a:endParaRPr>
          </a:p>
        </p:txBody>
      </p:sp>
      <p:sp>
        <p:nvSpPr>
          <p:cNvPr id="119" name="Rectangle 67"/>
          <p:cNvSpPr>
            <a:spLocks noChangeArrowheads="1"/>
          </p:cNvSpPr>
          <p:nvPr/>
        </p:nvSpPr>
        <p:spPr bwMode="auto">
          <a:xfrm>
            <a:off x="698898" y="4369167"/>
            <a:ext cx="41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dirty="0" smtClean="0">
                <a:solidFill>
                  <a:schemeClr val="bg1"/>
                </a:solidFill>
                <a:latin typeface="+mj-lt"/>
                <a:sym typeface="Arial" charset="0"/>
              </a:rPr>
              <a:t>3.9</a:t>
            </a:r>
            <a:endParaRPr lang="en-US" b="1" dirty="0">
              <a:solidFill>
                <a:schemeClr val="bg1"/>
              </a:solidFill>
              <a:latin typeface="+mj-lt"/>
              <a:sym typeface="Arial" charset="0"/>
            </a:endParaRPr>
          </a:p>
        </p:txBody>
      </p:sp>
      <p:sp>
        <p:nvSpPr>
          <p:cNvPr id="120" name="Rectangle 68"/>
          <p:cNvSpPr>
            <a:spLocks noChangeArrowheads="1"/>
          </p:cNvSpPr>
          <p:nvPr/>
        </p:nvSpPr>
        <p:spPr bwMode="auto">
          <a:xfrm>
            <a:off x="525463" y="4136985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Średnia</a:t>
            </a:r>
          </a:p>
        </p:txBody>
      </p:sp>
      <p:sp>
        <p:nvSpPr>
          <p:cNvPr id="121" name="Freeform 69"/>
          <p:cNvSpPr>
            <a:spLocks/>
          </p:cNvSpPr>
          <p:nvPr/>
        </p:nvSpPr>
        <p:spPr bwMode="auto">
          <a:xfrm>
            <a:off x="3784600" y="4101622"/>
            <a:ext cx="655638" cy="40481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2" name="Rectangle 70"/>
          <p:cNvSpPr>
            <a:spLocks noChangeArrowheads="1"/>
          </p:cNvSpPr>
          <p:nvPr/>
        </p:nvSpPr>
        <p:spPr bwMode="auto">
          <a:xfrm>
            <a:off x="3871954" y="4209800"/>
            <a:ext cx="484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68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23" name="Rectangle 71"/>
          <p:cNvSpPr>
            <a:spLocks noChangeArrowheads="1"/>
          </p:cNvSpPr>
          <p:nvPr/>
        </p:nvSpPr>
        <p:spPr bwMode="auto">
          <a:xfrm>
            <a:off x="3735388" y="3912710"/>
            <a:ext cx="755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>
                <a:solidFill>
                  <a:srgbClr val="333333"/>
                </a:solidFill>
                <a:latin typeface="+mj-lt"/>
              </a:rPr>
              <a:t>Top2-Box</a:t>
            </a:r>
          </a:p>
        </p:txBody>
      </p:sp>
      <p:sp>
        <p:nvSpPr>
          <p:cNvPr id="124" name="Freeform 72"/>
          <p:cNvSpPr>
            <a:spLocks/>
          </p:cNvSpPr>
          <p:nvPr/>
        </p:nvSpPr>
        <p:spPr bwMode="auto">
          <a:xfrm>
            <a:off x="3784600" y="4847747"/>
            <a:ext cx="655638" cy="404813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51296" rIns="0" bIns="51296"/>
          <a:lstStyle/>
          <a:p>
            <a:endParaRPr lang="pl-PL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5" name="Rectangle 73"/>
          <p:cNvSpPr>
            <a:spLocks noChangeArrowheads="1"/>
          </p:cNvSpPr>
          <p:nvPr/>
        </p:nvSpPr>
        <p:spPr bwMode="auto">
          <a:xfrm>
            <a:off x="3936073" y="4955925"/>
            <a:ext cx="3558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</a:pPr>
            <a:r>
              <a:rPr lang="pl-PL" sz="1400" dirty="0" smtClean="0">
                <a:solidFill>
                  <a:srgbClr val="333333"/>
                </a:solidFill>
                <a:latin typeface="+mj-lt"/>
                <a:sym typeface="Arial" charset="0"/>
              </a:rPr>
              <a:t>1</a:t>
            </a:r>
            <a:r>
              <a:rPr lang="en-US" sz="1400" b="1" dirty="0" smtClean="0">
                <a:solidFill>
                  <a:srgbClr val="333333"/>
                </a:solidFill>
                <a:latin typeface="+mj-lt"/>
                <a:sym typeface="Arial" charset="0"/>
              </a:rPr>
              <a:t>%</a:t>
            </a:r>
            <a:endParaRPr lang="en-US" sz="1400" b="1" dirty="0">
              <a:solidFill>
                <a:srgbClr val="333333"/>
              </a:solidFill>
              <a:latin typeface="+mj-lt"/>
              <a:sym typeface="Arial" charset="0"/>
            </a:endParaRPr>
          </a:p>
        </p:txBody>
      </p:sp>
      <p:sp>
        <p:nvSpPr>
          <p:cNvPr id="126" name="Rectangle 74"/>
          <p:cNvSpPr>
            <a:spLocks noChangeArrowheads="1"/>
          </p:cNvSpPr>
          <p:nvPr/>
        </p:nvSpPr>
        <p:spPr bwMode="auto">
          <a:xfrm>
            <a:off x="3735388" y="4540085"/>
            <a:ext cx="7556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rgbClr val="333333"/>
                </a:solidFill>
                <a:latin typeface="+mj-lt"/>
              </a:rPr>
              <a:t>Bottom2-Box</a:t>
            </a:r>
          </a:p>
        </p:txBody>
      </p:sp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5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Czynniki wpływające na podjęcie decyzji </a:t>
            </a:r>
            <a:br>
              <a:rPr lang="pl-PL" dirty="0" smtClean="0"/>
            </a:br>
            <a:r>
              <a:rPr lang="pl-PL" dirty="0" smtClean="0"/>
              <a:t>o wyborze gminy jako celu pobytu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48</a:t>
            </a:fld>
            <a:endParaRPr lang="en-AU" dirty="0"/>
          </a:p>
        </p:txBody>
      </p:sp>
      <p:sp>
        <p:nvSpPr>
          <p:cNvPr id="149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78612243"/>
              </p:ext>
            </p:extLst>
          </p:nvPr>
        </p:nvGraphicFramePr>
        <p:xfrm>
          <a:off x="0" y="1210946"/>
          <a:ext cx="91440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Prostokąt 105"/>
          <p:cNvSpPr/>
          <p:nvPr/>
        </p:nvSpPr>
        <p:spPr>
          <a:xfrm>
            <a:off x="2815758" y="5028998"/>
            <a:ext cx="6253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8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  <p:pic>
        <p:nvPicPr>
          <p:cNvPr id="8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Zadowolenie z poszczególnych elementów wyjazdu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49</a:t>
            </a:fld>
            <a:endParaRPr lang="en-AU" dirty="0"/>
          </a:p>
        </p:txBody>
      </p:sp>
      <p:graphicFrame>
        <p:nvGraphicFramePr>
          <p:cNvPr id="8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5314946"/>
              </p:ext>
            </p:extLst>
          </p:nvPr>
        </p:nvGraphicFramePr>
        <p:xfrm>
          <a:off x="0" y="1252511"/>
          <a:ext cx="8819804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Łącznik prostoliniowy 2"/>
          <p:cNvCxnSpPr/>
          <p:nvPr/>
        </p:nvCxnSpPr>
        <p:spPr>
          <a:xfrm>
            <a:off x="5818909" y="1512913"/>
            <a:ext cx="0" cy="3283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7320742" y="1512913"/>
            <a:ext cx="0" cy="3358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8817033" y="1512913"/>
            <a:ext cx="1342" cy="33583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4322619" y="1512913"/>
            <a:ext cx="0" cy="3283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H="1">
            <a:off x="5128949" y="4871105"/>
            <a:ext cx="36894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2740944" y="1050950"/>
            <a:ext cx="126908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>
                <a:latin typeface="+mn-lt"/>
              </a:rPr>
              <a:t>ŚREDNIE OCEN:</a:t>
            </a:r>
            <a:endParaRPr lang="pl-PL" sz="800" dirty="0">
              <a:latin typeface="+mn-lt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135710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 smtClean="0">
                <a:solidFill>
                  <a:srgbClr val="C50017"/>
                </a:solidFill>
                <a:latin typeface="+mn-lt"/>
              </a:rPr>
              <a:t>2,0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5640315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3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150461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4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8639781" y="1238980"/>
            <a:ext cx="423691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rgbClr val="C50017"/>
                </a:solidFill>
              </a:rPr>
              <a:t>5</a:t>
            </a:r>
            <a:r>
              <a:rPr lang="pl-PL" sz="800" dirty="0" smtClean="0">
                <a:solidFill>
                  <a:srgbClr val="C50017"/>
                </a:solidFill>
                <a:latin typeface="+mn-lt"/>
              </a:rPr>
              <a:t>,0</a:t>
            </a:r>
            <a:endParaRPr lang="pl-PL" sz="800" dirty="0">
              <a:solidFill>
                <a:srgbClr val="C50017"/>
              </a:solidFill>
              <a:latin typeface="+mn-lt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2732628" y="5027415"/>
            <a:ext cx="6253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C50017"/>
              </a:buClr>
              <a:buSzPct val="100000"/>
            </a:pPr>
            <a:r>
              <a:rPr lang="pl-PL" sz="1000" b="0" dirty="0" smtClean="0">
                <a:latin typeface="+mn-lt"/>
              </a:rPr>
              <a:t>Kategoria: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Infrastruktura i charakterystyka </a:t>
            </a:r>
            <a:r>
              <a:rPr lang="pl-PL" sz="1000" b="0" dirty="0" smtClean="0">
                <a:latin typeface="+mn-lt"/>
              </a:rPr>
              <a:t>gminy</a:t>
            </a:r>
          </a:p>
          <a:p>
            <a:pPr marL="254000" lvl="2" indent="-254000">
              <a:buClr>
                <a:srgbClr val="EF5205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Infrastruktura turystyczna</a:t>
            </a:r>
          </a:p>
          <a:p>
            <a:pPr marL="254000" lvl="2" indent="-254000">
              <a:buClr>
                <a:srgbClr val="F7911E"/>
              </a:buClr>
              <a:buSzPct val="100000"/>
              <a:buFont typeface="Wingdings"/>
              <a:buChar char=""/>
            </a:pPr>
            <a:r>
              <a:rPr lang="pl-PL" sz="1000" b="0" dirty="0">
                <a:latin typeface="+mn-lt"/>
              </a:rPr>
              <a:t>Imprezy i </a:t>
            </a:r>
            <a:r>
              <a:rPr lang="pl-PL" sz="1000" b="0" dirty="0" smtClean="0">
                <a:latin typeface="+mn-lt"/>
              </a:rPr>
              <a:t>wydarzenia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endParaRPr lang="pl-PL" sz="1000" b="0" dirty="0">
              <a:latin typeface="+mn-lt"/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5751" y="1"/>
            <a:ext cx="8569323" cy="1031838"/>
          </a:xfrm>
        </p:spPr>
        <p:txBody>
          <a:bodyPr/>
          <a:lstStyle/>
          <a:p>
            <a:r>
              <a:rPr lang="pl-PL" dirty="0" smtClean="0"/>
              <a:t>Informacje o badaniu</a:t>
            </a:r>
            <a:endParaRPr lang="en-US" dirty="0"/>
          </a:p>
        </p:txBody>
      </p:sp>
      <p:grpSp>
        <p:nvGrpSpPr>
          <p:cNvPr id="2" name="Grupa 1"/>
          <p:cNvGrpSpPr/>
          <p:nvPr/>
        </p:nvGrpSpPr>
        <p:grpSpPr>
          <a:xfrm>
            <a:off x="277797" y="2150016"/>
            <a:ext cx="8035719" cy="862374"/>
            <a:chOff x="277797" y="2171787"/>
            <a:chExt cx="8035719" cy="862374"/>
          </a:xfrm>
        </p:grpSpPr>
        <p:sp>
          <p:nvSpPr>
            <p:cNvPr id="19" name="Rectangle 34"/>
            <p:cNvSpPr/>
            <p:nvPr>
              <p:custDataLst>
                <p:tags r:id="rId13"/>
              </p:custDataLst>
            </p:nvPr>
          </p:nvSpPr>
          <p:spPr>
            <a:xfrm>
              <a:off x="3447614" y="2488277"/>
              <a:ext cx="4860000" cy="54588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 smtClean="0">
                  <a:solidFill>
                    <a:srgbClr val="333333"/>
                  </a:solidFill>
                </a:rPr>
                <a:t>Badanie realizowane było metodą wywiadu bezpośredniego (F2F)</a:t>
              </a: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20" name="Rectangle 35"/>
            <p:cNvSpPr/>
            <p:nvPr>
              <p:custDataLst>
                <p:tags r:id="rId14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accent2"/>
                  </a:solidFill>
                </a:rPr>
                <a:t>Wywiad bezpośredni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36"/>
            <p:cNvSpPr/>
            <p:nvPr>
              <p:custDataLst>
                <p:tags r:id="rId15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22" name="Rectangle 37"/>
            <p:cNvSpPr/>
            <p:nvPr>
              <p:custDataLst>
                <p:tags r:id="rId16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Sposób realizacji badania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23" name="Straight Arrow Connector 41"/>
            <p:cNvCxnSpPr/>
            <p:nvPr>
              <p:custDataLst>
                <p:tags r:id="rId17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34"/>
          <p:cNvSpPr/>
          <p:nvPr>
            <p:custDataLst>
              <p:tags r:id="rId3"/>
            </p:custDataLst>
          </p:nvPr>
        </p:nvSpPr>
        <p:spPr>
          <a:xfrm>
            <a:off x="3447614" y="3267265"/>
            <a:ext cx="4860000" cy="199932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Badanie realizowane było w wytypowanych punktach uczęszczanych przez turystów w gminach Rajcza oraz Oszczadnica, w szczególności: 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1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Rajcza – centrum miejscowości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Wielka </a:t>
            </a:r>
            <a:r>
              <a:rPr lang="pl-PL" sz="1100" b="0" dirty="0" err="1" smtClean="0">
                <a:solidFill>
                  <a:srgbClr val="333333"/>
                </a:solidFill>
              </a:rPr>
              <a:t>Racza</a:t>
            </a:r>
            <a:endParaRPr lang="pl-PL" sz="1100" b="0" dirty="0" smtClean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Rycerka Górna Kolonia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Zwardoń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b="0" dirty="0" smtClean="0">
                <a:solidFill>
                  <a:srgbClr val="333333"/>
                </a:solidFill>
              </a:rPr>
              <a:t>Oszczadnica – okolice szlaków na Wielką Raczę</a:t>
            </a:r>
            <a:r>
              <a:rPr lang="pl-PL" sz="1100" b="0" dirty="0">
                <a:solidFill>
                  <a:srgbClr val="333333"/>
                </a:solidFill>
              </a:rPr>
              <a:t> </a:t>
            </a:r>
            <a:r>
              <a:rPr lang="pl-PL" sz="1100" b="0" dirty="0" smtClean="0">
                <a:solidFill>
                  <a:srgbClr val="333333"/>
                </a:solidFill>
              </a:rPr>
              <a:t>oraz centrum miejscowości</a:t>
            </a:r>
          </a:p>
        </p:txBody>
      </p:sp>
      <p:sp>
        <p:nvSpPr>
          <p:cNvPr id="27" name="Rectangle 35"/>
          <p:cNvSpPr/>
          <p:nvPr>
            <p:custDataLst>
              <p:tags r:id="rId4"/>
            </p:custDataLst>
          </p:nvPr>
        </p:nvSpPr>
        <p:spPr>
          <a:xfrm>
            <a:off x="3342940" y="2950777"/>
            <a:ext cx="4970576" cy="333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b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100" dirty="0" smtClean="0">
                <a:solidFill>
                  <a:schemeClr val="accent3"/>
                </a:solidFill>
              </a:rPr>
              <a:t>Gminy Rajcza i Oszczadnica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28" name="Rectangle 36"/>
          <p:cNvSpPr/>
          <p:nvPr>
            <p:custDataLst>
              <p:tags r:id="rId5"/>
            </p:custDataLst>
          </p:nvPr>
        </p:nvSpPr>
        <p:spPr>
          <a:xfrm flipV="1">
            <a:off x="3447614" y="3262636"/>
            <a:ext cx="4860000" cy="53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600" b="0" dirty="0" smtClean="0"/>
          </a:p>
        </p:txBody>
      </p:sp>
      <p:sp>
        <p:nvSpPr>
          <p:cNvPr id="29" name="Rectangle 37"/>
          <p:cNvSpPr/>
          <p:nvPr>
            <p:custDataLst>
              <p:tags r:id="rId6"/>
            </p:custDataLst>
          </p:nvPr>
        </p:nvSpPr>
        <p:spPr>
          <a:xfrm>
            <a:off x="277797" y="3080176"/>
            <a:ext cx="2306712" cy="732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kern="0" dirty="0" smtClean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rPr>
              <a:t>Miejsce realizacji badania</a:t>
            </a:r>
            <a:endParaRPr lang="en-GB" sz="1100" kern="0" dirty="0">
              <a:solidFill>
                <a:srgbClr val="FFFFFF"/>
              </a:solidFill>
              <a:latin typeface="+mj-lt"/>
              <a:ea typeface="PMingLiU"/>
              <a:cs typeface="Arial" pitchFamily="34" charset="0"/>
            </a:endParaRPr>
          </a:p>
        </p:txBody>
      </p:sp>
      <p:cxnSp>
        <p:nvCxnSpPr>
          <p:cNvPr id="34" name="Straight Arrow Connector 41"/>
          <p:cNvCxnSpPr/>
          <p:nvPr>
            <p:custDataLst>
              <p:tags r:id="rId7"/>
            </p:custDataLst>
          </p:nvPr>
        </p:nvCxnSpPr>
        <p:spPr>
          <a:xfrm>
            <a:off x="2764192" y="3564012"/>
            <a:ext cx="502024" cy="0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a 53"/>
          <p:cNvGrpSpPr/>
          <p:nvPr/>
        </p:nvGrpSpPr>
        <p:grpSpPr>
          <a:xfrm>
            <a:off x="271895" y="1349255"/>
            <a:ext cx="8035719" cy="862374"/>
            <a:chOff x="277797" y="2171787"/>
            <a:chExt cx="8035719" cy="862374"/>
          </a:xfrm>
        </p:grpSpPr>
        <p:sp>
          <p:nvSpPr>
            <p:cNvPr id="55" name="Rectangle 34"/>
            <p:cNvSpPr/>
            <p:nvPr>
              <p:custDataLst>
                <p:tags r:id="rId8"/>
              </p:custDataLst>
            </p:nvPr>
          </p:nvSpPr>
          <p:spPr>
            <a:xfrm>
              <a:off x="3447614" y="2488277"/>
              <a:ext cx="4860000" cy="545884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 smtClean="0">
                  <a:solidFill>
                    <a:srgbClr val="333333"/>
                  </a:solidFill>
                </a:rPr>
                <a:t>Badanie realizowane było w terminie 8-28 lipca 2013 roku</a:t>
              </a: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57" name="Rectangle 35"/>
            <p:cNvSpPr/>
            <p:nvPr>
              <p:custDataLst>
                <p:tags r:id="rId9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accent1"/>
                  </a:solidFill>
                </a:rPr>
                <a:t>Sezon letni</a:t>
              </a:r>
              <a:endParaRPr lang="en-US" sz="1100" dirty="0">
                <a:solidFill>
                  <a:schemeClr val="accent1"/>
                </a:solidFill>
              </a:endParaRPr>
            </a:p>
          </p:txBody>
        </p:sp>
        <p:sp>
          <p:nvSpPr>
            <p:cNvPr id="58" name="Rectangle 36"/>
            <p:cNvSpPr/>
            <p:nvPr>
              <p:custDataLst>
                <p:tags r:id="rId10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59" name="Rectangle 37"/>
            <p:cNvSpPr/>
            <p:nvPr>
              <p:custDataLst>
                <p:tags r:id="rId11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Termin realizacji badania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60" name="Straight Arrow Connector 41"/>
            <p:cNvCxnSpPr/>
            <p:nvPr>
              <p:custDataLst>
                <p:tags r:id="rId12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90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50</a:t>
            </a:fld>
            <a:endParaRPr lang="en-AU" dirty="0"/>
          </a:p>
        </p:txBody>
      </p:sp>
      <p:graphicFrame>
        <p:nvGraphicFramePr>
          <p:cNvPr id="23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6660619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4924364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Infrastruktura i charakterystyka gminy</a:t>
            </a:r>
            <a:endParaRPr lang="en-AU" sz="120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51</a:t>
            </a:fld>
            <a:endParaRPr lang="en-AU" dirty="0"/>
          </a:p>
        </p:txBody>
      </p:sp>
      <p:graphicFrame>
        <p:nvGraphicFramePr>
          <p:cNvPr id="23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225749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3743956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Infrastruktura turystyczna</a:t>
            </a:r>
            <a:endParaRPr lang="en-AU" sz="120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l-PL" dirty="0" smtClean="0"/>
              <a:t>Zadowolenie z poszczególnych elementów wyjazdu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52</a:t>
            </a:fld>
            <a:endParaRPr lang="en-AU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quarter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4407639"/>
              </p:ext>
            </p:extLst>
          </p:nvPr>
        </p:nvGraphicFramePr>
        <p:xfrm>
          <a:off x="747953" y="1395702"/>
          <a:ext cx="7813964" cy="435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73469" y="1247283"/>
            <a:ext cx="3743956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Kategoria: Imprezy i wydarzenia</a:t>
            </a:r>
            <a:endParaRPr lang="en-AU" sz="1200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28600" y="5570538"/>
            <a:ext cx="7562850" cy="368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N=140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2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Proponowane zmiany w ofercie turystycznej 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53</a:t>
            </a:fld>
            <a:endParaRPr lang="en-AU" dirty="0"/>
          </a:p>
        </p:txBody>
      </p:sp>
      <p:graphicFrame>
        <p:nvGraphicFramePr>
          <p:cNvPr id="85" name="Chart Placeholder 2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1660228"/>
              </p:ext>
            </p:extLst>
          </p:nvPr>
        </p:nvGraphicFramePr>
        <p:xfrm>
          <a:off x="633371" y="354686"/>
          <a:ext cx="3348424" cy="451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6" name="Text Placeholder 1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2531" y="1289175"/>
            <a:ext cx="2505360" cy="464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b="1" kern="120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3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baseline="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395288" indent="-198438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US" sz="130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600075" indent="-196850" algn="l" defTabSz="914218" rtl="0" eaLnBrk="1" latinLnBrk="0" hangingPunct="1">
              <a:spcBef>
                <a:spcPct val="20000"/>
              </a:spcBef>
              <a:buFont typeface="Courier New" pitchFamily="49" charset="0"/>
              <a:buChar char="■"/>
              <a:defRPr lang="en-AU" sz="13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098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2" indent="-228554" algn="l" defTabSz="9142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/>
              <a:t>Uzupełnienie oferty turystycznej</a:t>
            </a:r>
            <a:endParaRPr lang="en-AU" sz="1200" dirty="0"/>
          </a:p>
        </p:txBody>
      </p:sp>
      <p:sp>
        <p:nvSpPr>
          <p:cNvPr id="5" name="Strzałka w prawo 4"/>
          <p:cNvSpPr/>
          <p:nvPr>
            <p:custDataLst>
              <p:tags r:id="rId3"/>
            </p:custDataLst>
          </p:nvPr>
        </p:nvSpPr>
        <p:spPr>
          <a:xfrm>
            <a:off x="3349514" y="2810399"/>
            <a:ext cx="963243" cy="406400"/>
          </a:xfrm>
          <a:prstGeom prst="rightArrow">
            <a:avLst>
              <a:gd name="adj1" fmla="val 45000"/>
              <a:gd name="adj2" fmla="val 55000"/>
            </a:avLst>
          </a:prstGeom>
          <a:solidFill>
            <a:srgbClr val="C50017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8" name="TextBox 17"/>
          <p:cNvSpPr txBox="1"/>
          <p:nvPr>
            <p:custDataLst>
              <p:tags r:id="rId4"/>
            </p:custDataLst>
          </p:nvPr>
        </p:nvSpPr>
        <p:spPr>
          <a:xfrm>
            <a:off x="786363" y="1814674"/>
            <a:ext cx="15578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0" dirty="0" smtClean="0">
                <a:solidFill>
                  <a:srgbClr val="333333"/>
                </a:solidFill>
                <a:latin typeface="+mn-lt"/>
              </a:rPr>
              <a:t>%</a:t>
            </a:r>
            <a:r>
              <a:rPr lang="pl-PL" sz="1000" b="0" dirty="0" smtClean="0">
                <a:solidFill>
                  <a:srgbClr val="333333"/>
                </a:solidFill>
                <a:latin typeface="+mn-lt"/>
              </a:rPr>
              <a:t> N=140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graphicFrame>
        <p:nvGraphicFramePr>
          <p:cNvPr id="129" name="Chart Placeholder 23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6543489"/>
              </p:ext>
            </p:extLst>
          </p:nvPr>
        </p:nvGraphicFramePr>
        <p:xfrm>
          <a:off x="4864663" y="1986910"/>
          <a:ext cx="3905463" cy="269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0" name="TextBox 17"/>
          <p:cNvSpPr txBox="1"/>
          <p:nvPr>
            <p:custDataLst>
              <p:tags r:id="rId6"/>
            </p:custDataLst>
          </p:nvPr>
        </p:nvSpPr>
        <p:spPr>
          <a:xfrm>
            <a:off x="4911080" y="1521416"/>
            <a:ext cx="19053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b="0" dirty="0" smtClean="0">
                <a:solidFill>
                  <a:srgbClr val="333333"/>
                </a:solidFill>
                <a:latin typeface="+mn-lt"/>
              </a:rPr>
              <a:t>Liczba wskazań:</a:t>
            </a:r>
            <a:endParaRPr lang="en-AU" sz="1000" b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12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9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3"/>
          <p:cNvSpPr/>
          <p:nvPr>
            <p:custDataLst>
              <p:tags r:id="rId1"/>
            </p:custDataLst>
          </p:nvPr>
        </p:nvSpPr>
        <p:spPr>
          <a:xfrm>
            <a:off x="6784208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Oznakowanie (1)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Telewizja, media, reklama (1)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3" name="Rectangle 47"/>
          <p:cNvSpPr/>
          <p:nvPr>
            <p:custDataLst>
              <p:tags r:id="rId2"/>
            </p:custDataLst>
          </p:nvPr>
        </p:nvSpPr>
        <p:spPr>
          <a:xfrm>
            <a:off x="152741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Toalety (14)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>
                <a:solidFill>
                  <a:srgbClr val="333333"/>
                </a:solidFill>
              </a:rPr>
              <a:t>Lokale gastronomiczne, kawiarnie, cukiernie (</a:t>
            </a:r>
            <a:r>
              <a:rPr lang="pl-PL" sz="1000" b="0" dirty="0" smtClean="0">
                <a:solidFill>
                  <a:srgbClr val="333333"/>
                </a:solidFill>
              </a:rPr>
              <a:t>7)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Ławki (4)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Kosze </a:t>
            </a:r>
            <a:r>
              <a:rPr lang="pl-PL" sz="1000" b="0" dirty="0">
                <a:solidFill>
                  <a:srgbClr val="333333"/>
                </a:solidFill>
              </a:rPr>
              <a:t>na </a:t>
            </a:r>
            <a:r>
              <a:rPr lang="pl-PL" sz="1000" b="0" dirty="0" smtClean="0">
                <a:solidFill>
                  <a:srgbClr val="333333"/>
                </a:solidFill>
              </a:rPr>
              <a:t>śmieci (3)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Sklepy </a:t>
            </a:r>
            <a:r>
              <a:rPr lang="pl-PL" sz="1000" b="0" dirty="0">
                <a:solidFill>
                  <a:srgbClr val="333333"/>
                </a:solidFill>
              </a:rPr>
              <a:t>(1</a:t>
            </a:r>
            <a:r>
              <a:rPr lang="pl-PL" sz="1000" b="0" dirty="0" smtClean="0">
                <a:solidFill>
                  <a:srgbClr val="333333"/>
                </a:solidFill>
              </a:rPr>
              <a:t>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>
                <a:solidFill>
                  <a:srgbClr val="333333"/>
                </a:solidFill>
              </a:rPr>
              <a:t>Komunikacja, dojazd (1)</a:t>
            </a: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4" name="Rectangle 59"/>
          <p:cNvSpPr/>
          <p:nvPr>
            <p:custDataLst>
              <p:tags r:id="rId3"/>
            </p:custDataLst>
          </p:nvPr>
        </p:nvSpPr>
        <p:spPr>
          <a:xfrm>
            <a:off x="2361333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Różnego rodzaju atrakcje (4)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Imprezy kulturalne (3)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Festyn (1)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Imprezy sportowe (1)</a:t>
            </a:r>
            <a:endParaRPr lang="en-US" sz="1000" b="0" dirty="0">
              <a:solidFill>
                <a:srgbClr val="333333"/>
              </a:solidFill>
            </a:endParaRPr>
          </a:p>
        </p:txBody>
      </p:sp>
      <p:sp>
        <p:nvSpPr>
          <p:cNvPr id="21" name="Rectangle 88"/>
          <p:cNvSpPr/>
          <p:nvPr>
            <p:custDataLst>
              <p:tags r:id="rId4"/>
            </p:custDataLst>
          </p:nvPr>
        </p:nvSpPr>
        <p:spPr>
          <a:xfrm>
            <a:off x="4578890" y="1727933"/>
            <a:ext cx="2226783" cy="266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Hotele, pensjonaty, kwatery (11)</a:t>
            </a: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Proponowane zmiany w ofercie turystycznej 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54</a:t>
            </a:fld>
            <a:endParaRPr lang="en-AU" dirty="0"/>
          </a:p>
        </p:txBody>
      </p:sp>
      <p:sp>
        <p:nvSpPr>
          <p:cNvPr id="11" name="Content Placeholder 29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78204" y="1282859"/>
            <a:ext cx="2664000" cy="4230435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2"/>
                </a:solidFill>
                <a:latin typeface="+mn-lt"/>
                <a:cs typeface="+mn-cs"/>
              </a:rPr>
              <a:t>Imprezy </a:t>
            </a:r>
            <a:r>
              <a:rPr lang="pl-PL" sz="1100" dirty="0">
                <a:solidFill>
                  <a:schemeClr val="accent2"/>
                </a:solidFill>
                <a:latin typeface="+mn-lt"/>
                <a:cs typeface="+mn-cs"/>
              </a:rPr>
              <a:t>i wydarzenia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6238" y="1282859"/>
            <a:ext cx="2664000" cy="4230435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Bardziej </a:t>
            </a:r>
            <a:r>
              <a:rPr lang="pl-PL" sz="1100" dirty="0">
                <a:solidFill>
                  <a:schemeClr val="accent1"/>
                </a:solidFill>
                <a:latin typeface="+mn-lt"/>
                <a:cs typeface="+mn-cs"/>
              </a:rPr>
              <a:t>rozwinięta </a:t>
            </a: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infrastruktura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8"/>
          <p:cNvSpPr/>
          <p:nvPr>
            <p:custDataLst>
              <p:tags r:id="rId7"/>
            </p:custDataLst>
          </p:nvPr>
        </p:nvSpPr>
        <p:spPr>
          <a:xfrm>
            <a:off x="152741" y="1724593"/>
            <a:ext cx="2226783" cy="4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Content Placeholder 3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701079" y="1287026"/>
            <a:ext cx="2309913" cy="422685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4"/>
                </a:solidFill>
                <a:latin typeface="+mn-lt"/>
                <a:cs typeface="+mn-cs"/>
              </a:rPr>
              <a:t>Lepszy </a:t>
            </a:r>
            <a:r>
              <a:rPr lang="pl-PL" sz="1100" dirty="0">
                <a:solidFill>
                  <a:schemeClr val="accent4"/>
                </a:solidFill>
                <a:latin typeface="+mn-lt"/>
                <a:cs typeface="+mn-cs"/>
              </a:rPr>
              <a:t>system informacji turystycznej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70"/>
          <p:cNvSpPr/>
          <p:nvPr>
            <p:custDataLst>
              <p:tags r:id="rId9"/>
            </p:custDataLst>
          </p:nvPr>
        </p:nvSpPr>
        <p:spPr>
          <a:xfrm>
            <a:off x="6784208" y="1724593"/>
            <a:ext cx="2226783" cy="498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ectangle 71"/>
          <p:cNvSpPr/>
          <p:nvPr>
            <p:custDataLst>
              <p:tags r:id="rId10"/>
            </p:custDataLst>
          </p:nvPr>
        </p:nvSpPr>
        <p:spPr>
          <a:xfrm>
            <a:off x="2361333" y="1724593"/>
            <a:ext cx="2226783" cy="4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3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95764" y="1268932"/>
            <a:ext cx="2664000" cy="4226850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3"/>
                </a:solidFill>
                <a:latin typeface="+mn-lt"/>
                <a:cs typeface="+mn-cs"/>
              </a:rPr>
              <a:t>Bardziej </a:t>
            </a:r>
            <a:r>
              <a:rPr lang="pl-PL" sz="1100" dirty="0">
                <a:solidFill>
                  <a:schemeClr val="accent3"/>
                </a:solidFill>
                <a:latin typeface="+mn-lt"/>
                <a:cs typeface="+mn-cs"/>
              </a:rPr>
              <a:t>rozwinięta infrastruktura turystyczna</a:t>
            </a:r>
            <a:endParaRPr kumimoji="0" lang="en-IE" sz="11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90"/>
          <p:cNvSpPr/>
          <p:nvPr>
            <p:custDataLst>
              <p:tags r:id="rId12"/>
            </p:custDataLst>
          </p:nvPr>
        </p:nvSpPr>
        <p:spPr>
          <a:xfrm>
            <a:off x="4578890" y="1724593"/>
            <a:ext cx="2226783" cy="49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22"/>
          <p:cNvSpPr/>
          <p:nvPr>
            <p:custDataLst>
              <p:tags r:id="rId13"/>
            </p:custDataLst>
          </p:nvPr>
        </p:nvSpPr>
        <p:spPr>
          <a:xfrm>
            <a:off x="283334" y="5192774"/>
            <a:ext cx="857174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kern="0" dirty="0" smtClean="0">
                <a:solidFill>
                  <a:srgbClr val="797979"/>
                </a:solidFill>
                <a:ea typeface="PMingLiU"/>
                <a:cs typeface="Arial" pitchFamily="34" charset="0"/>
              </a:rPr>
              <a:t>W nawiasach podana została liczba wskazań.</a:t>
            </a:r>
            <a:endParaRPr lang="en-GB" sz="1100" kern="0" dirty="0">
              <a:solidFill>
                <a:srgbClr val="797979"/>
              </a:solidFill>
              <a:ea typeface="PMingLiU"/>
              <a:cs typeface="Arial" pitchFamily="34" charset="0"/>
            </a:endParaRPr>
          </a:p>
        </p:txBody>
      </p:sp>
      <p:cxnSp>
        <p:nvCxnSpPr>
          <p:cNvPr id="44" name="Straight Arrow Connector 21"/>
          <p:cNvCxnSpPr/>
          <p:nvPr>
            <p:custDataLst>
              <p:tags r:id="rId14"/>
            </p:custDataLst>
          </p:nvPr>
        </p:nvCxnSpPr>
        <p:spPr>
          <a:xfrm>
            <a:off x="1257750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9"/>
          <p:cNvCxnSpPr/>
          <p:nvPr>
            <p:custDataLst>
              <p:tags r:id="rId15"/>
            </p:custDataLst>
          </p:nvPr>
        </p:nvCxnSpPr>
        <p:spPr>
          <a:xfrm>
            <a:off x="7889216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3"/>
          <p:cNvCxnSpPr/>
          <p:nvPr>
            <p:custDataLst>
              <p:tags r:id="rId16"/>
            </p:custDataLst>
          </p:nvPr>
        </p:nvCxnSpPr>
        <p:spPr>
          <a:xfrm>
            <a:off x="3466342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9"/>
          <p:cNvCxnSpPr/>
          <p:nvPr>
            <p:custDataLst>
              <p:tags r:id="rId17"/>
            </p:custDataLst>
          </p:nvPr>
        </p:nvCxnSpPr>
        <p:spPr>
          <a:xfrm>
            <a:off x="5674933" y="4615391"/>
            <a:ext cx="0" cy="466162"/>
          </a:xfrm>
          <a:prstGeom prst="straightConnector1">
            <a:avLst/>
          </a:prstGeom>
          <a:ln w="38100">
            <a:solidFill>
              <a:srgbClr val="333333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8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43824146"/>
              </p:ext>
            </p:extLst>
          </p:nvPr>
        </p:nvGraphicFramePr>
        <p:xfrm>
          <a:off x="290425" y="1219258"/>
          <a:ext cx="8569325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Sposób spędzania czasu podczas pobytu w gminie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55</a:t>
            </a:fld>
            <a:endParaRPr lang="en-AU" dirty="0"/>
          </a:p>
        </p:txBody>
      </p:sp>
      <p:sp>
        <p:nvSpPr>
          <p:cNvPr id="7" name="Prostokąt 6"/>
          <p:cNvSpPr/>
          <p:nvPr/>
        </p:nvSpPr>
        <p:spPr>
          <a:xfrm>
            <a:off x="2275431" y="4628888"/>
            <a:ext cx="6810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N=140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  <p:pic>
        <p:nvPicPr>
          <p:cNvPr id="9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Zdobywanie informacji na temat </a:t>
            </a:r>
            <a:r>
              <a:rPr lang="pl-PL" dirty="0" smtClean="0"/>
              <a:t>gminy</a:t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56</a:t>
            </a:fld>
            <a:endParaRPr lang="en-AU" dirty="0"/>
          </a:p>
        </p:txBody>
      </p:sp>
      <p:pic>
        <p:nvPicPr>
          <p:cNvPr id="7" name="Picture 3" descr="D:\Moje dokumenty\Pentor\2013 Rajcza\Raport\Picture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304"/>
              </a:clrFrom>
              <a:clrTo>
                <a:srgbClr val="FCF304">
                  <a:alpha val="0"/>
                </a:srgbClr>
              </a:clrTo>
            </a:clrChange>
          </a:blip>
          <a:srcRect l="21830" t="4473" r="24094" b="12439"/>
          <a:stretch>
            <a:fillRect/>
          </a:stretch>
        </p:blipFill>
        <p:spPr bwMode="auto">
          <a:xfrm>
            <a:off x="8175919" y="162833"/>
            <a:ext cx="896617" cy="1018268"/>
          </a:xfrm>
          <a:prstGeom prst="rect">
            <a:avLst/>
          </a:prstGeom>
          <a:noFill/>
        </p:spPr>
      </p:pic>
      <p:graphicFrame>
        <p:nvGraphicFramePr>
          <p:cNvPr id="9" name="Symbol zastępczy zawartości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760004"/>
              </p:ext>
            </p:extLst>
          </p:nvPr>
        </p:nvGraphicFramePr>
        <p:xfrm>
          <a:off x="290425" y="1219258"/>
          <a:ext cx="877044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Prostokąt 9"/>
          <p:cNvSpPr/>
          <p:nvPr/>
        </p:nvSpPr>
        <p:spPr>
          <a:xfrm>
            <a:off x="2318418" y="4637731"/>
            <a:ext cx="6800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N=140</a:t>
            </a:r>
          </a:p>
          <a:p>
            <a:pPr marL="254000" lvl="2" indent="-254000">
              <a:buClr>
                <a:srgbClr val="C50017"/>
              </a:buClr>
              <a:buSzPct val="100000"/>
              <a:buFont typeface="Wingdings"/>
              <a:buChar char=""/>
            </a:pPr>
            <a:r>
              <a:rPr lang="pl-PL" sz="1000" b="0" dirty="0" smtClean="0">
                <a:latin typeface="+mn-lt"/>
              </a:rPr>
              <a:t>Badani mogli wskazać więcej niż jedną odpowiedź, dlatego odsetki nie sumują się do 100%</a:t>
            </a:r>
          </a:p>
        </p:txBody>
      </p:sp>
      <p:sp>
        <p:nvSpPr>
          <p:cNvPr id="11" name="Strzałka w prawo 10"/>
          <p:cNvSpPr/>
          <p:nvPr>
            <p:custDataLst>
              <p:tags r:id="rId1"/>
            </p:custDataLst>
          </p:nvPr>
        </p:nvSpPr>
        <p:spPr>
          <a:xfrm rot="5400000">
            <a:off x="4407169" y="2533792"/>
            <a:ext cx="510478" cy="406400"/>
          </a:xfrm>
          <a:prstGeom prst="rightArrow">
            <a:avLst>
              <a:gd name="adj1" fmla="val 45000"/>
              <a:gd name="adj2" fmla="val 55000"/>
            </a:avLst>
          </a:prstGeom>
          <a:solidFill>
            <a:srgbClr val="C50017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47"/>
          <p:cNvSpPr/>
          <p:nvPr>
            <p:custDataLst>
              <p:tags r:id="rId2"/>
            </p:custDataLst>
          </p:nvPr>
        </p:nvSpPr>
        <p:spPr>
          <a:xfrm>
            <a:off x="4485187" y="3216439"/>
            <a:ext cx="3912747" cy="103967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214975" rIns="91008" bIns="45500" rtlCol="0" anchor="t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Strona </a:t>
            </a:r>
            <a:r>
              <a:rPr lang="pl-PL" sz="1000" b="0" dirty="0">
                <a:solidFill>
                  <a:srgbClr val="333333"/>
                </a:solidFill>
              </a:rPr>
              <a:t>internetowa gminy </a:t>
            </a:r>
            <a:r>
              <a:rPr lang="pl-PL" sz="1000" b="0" dirty="0" smtClean="0">
                <a:solidFill>
                  <a:srgbClr val="333333"/>
                </a:solidFill>
              </a:rPr>
              <a:t>(4)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Profil </a:t>
            </a:r>
            <a:r>
              <a:rPr lang="pl-PL" sz="1000" b="0" dirty="0">
                <a:solidFill>
                  <a:srgbClr val="333333"/>
                </a:solidFill>
              </a:rPr>
              <a:t>gminy </a:t>
            </a:r>
            <a:r>
              <a:rPr lang="pl-PL" sz="1000" b="0" dirty="0" smtClean="0">
                <a:solidFill>
                  <a:srgbClr val="333333"/>
                </a:solidFill>
              </a:rPr>
              <a:t>na Facebooku (1)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Aplikacja </a:t>
            </a:r>
            <a:r>
              <a:rPr lang="pl-PL" sz="1000" b="0" dirty="0">
                <a:solidFill>
                  <a:srgbClr val="333333"/>
                </a:solidFill>
              </a:rPr>
              <a:t>na </a:t>
            </a:r>
            <a:r>
              <a:rPr lang="pl-PL" sz="1000" b="0" dirty="0" smtClean="0">
                <a:solidFill>
                  <a:srgbClr val="333333"/>
                </a:solidFill>
              </a:rPr>
              <a:t>smartfon\tablet (1)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r>
              <a:rPr lang="pl-PL" sz="1000" b="0" dirty="0" smtClean="0">
                <a:solidFill>
                  <a:srgbClr val="333333"/>
                </a:solidFill>
              </a:rPr>
              <a:t>Nie </a:t>
            </a:r>
            <a:r>
              <a:rPr lang="pl-PL" sz="1000" b="0" dirty="0">
                <a:solidFill>
                  <a:srgbClr val="333333"/>
                </a:solidFill>
              </a:rPr>
              <a:t>wiem/ nie </a:t>
            </a:r>
            <a:r>
              <a:rPr lang="pl-PL" sz="1000" b="0" dirty="0" smtClean="0">
                <a:solidFill>
                  <a:srgbClr val="333333"/>
                </a:solidFill>
              </a:rPr>
              <a:t>pamiętam (21)</a:t>
            </a: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rgbClr val="333333"/>
              </a:solidFill>
            </a:endParaRPr>
          </a:p>
        </p:txBody>
      </p:sp>
      <p:sp>
        <p:nvSpPr>
          <p:cNvPr id="13" name="Content Placeholder 2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09630" y="2992231"/>
            <a:ext cx="2664000" cy="441733"/>
          </a:xfrm>
          <a:prstGeom prst="rect">
            <a:avLst/>
          </a:prstGeo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100" dirty="0" smtClean="0">
                <a:solidFill>
                  <a:schemeClr val="accent1"/>
                </a:solidFill>
                <a:latin typeface="+mn-lt"/>
                <a:cs typeface="+mn-cs"/>
              </a:rPr>
              <a:t>Internet </a:t>
            </a:r>
            <a:r>
              <a:rPr lang="pl-PL" sz="800" b="0" dirty="0" smtClean="0">
                <a:solidFill>
                  <a:schemeClr val="accent1"/>
                </a:solidFill>
                <a:latin typeface="+mn-lt"/>
                <a:cs typeface="+mn-cs"/>
              </a:rPr>
              <a:t>(liczba wskazań)</a:t>
            </a:r>
            <a:endParaRPr kumimoji="0" lang="en-IE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Rectangle 68"/>
          <p:cNvSpPr/>
          <p:nvPr>
            <p:custDataLst>
              <p:tags r:id="rId4"/>
            </p:custDataLst>
          </p:nvPr>
        </p:nvSpPr>
        <p:spPr>
          <a:xfrm>
            <a:off x="4485187" y="3213098"/>
            <a:ext cx="3912747" cy="49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500" rIns="91008" bIns="45500" rtlCol="0" anchor="ctr"/>
          <a:lstStyle/>
          <a:p>
            <a:pPr defTabSz="909843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>
            <p:custDataLst>
              <p:tags r:id="rId2"/>
            </p:custDataLst>
          </p:nvPr>
        </p:nvSpPr>
        <p:spPr>
          <a:xfrm>
            <a:off x="125969" y="2030555"/>
            <a:ext cx="5172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Dziękujemy</a:t>
            </a:r>
            <a:endParaRPr lang="pl-PL" sz="6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7"/>
            <p:custDataLst>
              <p:tags r:id="rId3"/>
            </p:custDataLst>
          </p:nvPr>
        </p:nvSpPr>
        <p:spPr>
          <a:xfrm>
            <a:off x="275663" y="4519724"/>
            <a:ext cx="4000499" cy="1415192"/>
          </a:xfrm>
        </p:spPr>
        <p:txBody>
          <a:bodyPr/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b="1" noProof="1" smtClean="0">
                <a:cs typeface="Verdana" pitchFamily="34" charset="0"/>
              </a:rPr>
              <a:t>Maciej Szpil</a:t>
            </a:r>
            <a:endParaRPr lang="en-US" sz="1400" b="1" noProof="1" smtClean="0">
              <a:solidFill>
                <a:schemeClr val="tx1">
                  <a:lumMod val="85000"/>
                  <a:lumOff val="15000"/>
                </a:schemeClr>
              </a:solidFill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noProof="1" smtClean="0">
                <a:cs typeface="Verdana" pitchFamily="34" charset="0"/>
              </a:rPr>
              <a:t>Maciej.Szpil</a:t>
            </a: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 pitchFamily="34" charset="0"/>
              </a:rPr>
              <a:t>@tnsglobal.com</a:t>
            </a: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 pitchFamily="34" charset="0"/>
              </a:rPr>
              <a:t>+48 </a:t>
            </a:r>
            <a:r>
              <a:rPr lang="pl-PL" sz="1400" noProof="1" smtClean="0"/>
              <a:t>504 129 554</a:t>
            </a:r>
            <a:endParaRPr lang="en-US" sz="1400" noProof="1" smtClean="0">
              <a:solidFill>
                <a:schemeClr val="tx1">
                  <a:lumMod val="85000"/>
                  <a:lumOff val="15000"/>
                </a:schemeClr>
              </a:solidFill>
              <a:cs typeface="Verdana" pitchFamily="34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1"/>
            <p:custDataLst>
              <p:tags r:id="rId4"/>
            </p:custDataLst>
          </p:nvPr>
        </p:nvSpPr>
        <p:spPr>
          <a:xfrm>
            <a:off x="4346759" y="4505077"/>
            <a:ext cx="4364979" cy="1416390"/>
          </a:xfrm>
        </p:spPr>
        <p:txBody>
          <a:bodyPr/>
          <a:lstStyle/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b="1" noProof="1">
                <a:cs typeface="Verdana" pitchFamily="34" charset="0"/>
              </a:rPr>
              <a:t>Aleksandra Chmielowiec</a:t>
            </a:r>
            <a:endParaRPr lang="en-US" sz="1400" b="1" noProof="1">
              <a:cs typeface="Verdana" pitchFamily="34" charset="0"/>
            </a:endParaRP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noProof="1">
                <a:cs typeface="Verdana" pitchFamily="34" charset="0"/>
              </a:rPr>
              <a:t>Aleksandra.Chmielowiec</a:t>
            </a:r>
            <a:r>
              <a:rPr lang="en-US" sz="1400" noProof="1">
                <a:cs typeface="Verdana" pitchFamily="34" charset="0"/>
              </a:rPr>
              <a:t>@tnsglobal.com</a:t>
            </a:r>
          </a:p>
          <a:p>
            <a:pPr defTabSz="762000" fontAlgn="base">
              <a:spcBef>
                <a:spcPct val="0"/>
              </a:spcBef>
              <a:spcAft>
                <a:spcPct val="0"/>
              </a:spcAft>
              <a:buClr>
                <a:srgbClr val="F7911E"/>
              </a:buClr>
            </a:pPr>
            <a:r>
              <a:rPr lang="pl-PL" sz="1400" noProof="1">
                <a:cs typeface="Verdana" pitchFamily="34" charset="0"/>
              </a:rPr>
              <a:t>+48 </a:t>
            </a:r>
            <a:r>
              <a:rPr lang="pl-PL" sz="1400" dirty="0"/>
              <a:t>728 421 673</a:t>
            </a:r>
            <a:endParaRPr lang="en-US" sz="1400" noProof="1">
              <a:cs typeface="Verdana" pitchFamily="34" charset="0"/>
            </a:endParaRPr>
          </a:p>
          <a:p>
            <a:endParaRPr lang="en-GB" sz="14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57</a:t>
            </a:fld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5751" y="1"/>
            <a:ext cx="8569323" cy="1031838"/>
          </a:xfrm>
        </p:spPr>
        <p:txBody>
          <a:bodyPr/>
          <a:lstStyle/>
          <a:p>
            <a:r>
              <a:rPr lang="pl-PL" dirty="0" smtClean="0"/>
              <a:t>Próba badawcza</a:t>
            </a:r>
            <a:endParaRPr lang="en-US" dirty="0"/>
          </a:p>
        </p:txBody>
      </p:sp>
      <p:grpSp>
        <p:nvGrpSpPr>
          <p:cNvPr id="2" name="Grupa 1"/>
          <p:cNvGrpSpPr/>
          <p:nvPr/>
        </p:nvGrpSpPr>
        <p:grpSpPr>
          <a:xfrm>
            <a:off x="277797" y="1973006"/>
            <a:ext cx="8035719" cy="1481214"/>
            <a:chOff x="277797" y="2171787"/>
            <a:chExt cx="8035719" cy="1481214"/>
          </a:xfrm>
        </p:grpSpPr>
        <p:sp>
          <p:nvSpPr>
            <p:cNvPr id="19" name="Rectangle 34"/>
            <p:cNvSpPr/>
            <p:nvPr>
              <p:custDataLst>
                <p:tags r:id="rId18"/>
              </p:custDataLst>
            </p:nvPr>
          </p:nvSpPr>
          <p:spPr>
            <a:xfrm>
              <a:off x="3447614" y="2488276"/>
              <a:ext cx="4860000" cy="1164725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>
                  <a:solidFill>
                    <a:srgbClr val="333333"/>
                  </a:solidFill>
                </a:rPr>
                <a:t>Dobór turystów do badania ankietowego </a:t>
              </a:r>
              <a:r>
                <a:rPr lang="pl-PL" sz="1100" b="0" dirty="0" smtClean="0">
                  <a:solidFill>
                    <a:srgbClr val="333333"/>
                  </a:solidFill>
                </a:rPr>
                <a:t>miał </a:t>
              </a:r>
              <a:r>
                <a:rPr lang="pl-PL" sz="1100" b="0" dirty="0">
                  <a:solidFill>
                    <a:srgbClr val="333333"/>
                  </a:solidFill>
                </a:rPr>
                <a:t>charakter losowy, przy zastosowaniu metody losowania systematycznego. Losowania </a:t>
              </a:r>
              <a:r>
                <a:rPr lang="pl-PL" sz="1100" b="0" dirty="0" smtClean="0">
                  <a:solidFill>
                    <a:srgbClr val="333333"/>
                  </a:solidFill>
                </a:rPr>
                <a:t>dokonywali ankieterzy zgodnie z procedurą typowania do </a:t>
              </a:r>
              <a:r>
                <a:rPr lang="pl-PL" sz="1100" b="0" dirty="0">
                  <a:solidFill>
                    <a:srgbClr val="333333"/>
                  </a:solidFill>
                </a:rPr>
                <a:t>badania co n–tego turystę znajdującego się w wyznaczonym terenie badania. </a:t>
              </a:r>
            </a:p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20" name="Rectangle 35"/>
            <p:cNvSpPr/>
            <p:nvPr>
              <p:custDataLst>
                <p:tags r:id="rId19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accent4"/>
                  </a:solidFill>
                </a:rPr>
                <a:t>Losowy</a:t>
              </a:r>
              <a:endParaRPr lang="en-US" sz="1100" dirty="0">
                <a:solidFill>
                  <a:schemeClr val="accent4"/>
                </a:solidFill>
              </a:endParaRPr>
            </a:p>
          </p:txBody>
        </p:sp>
        <p:sp>
          <p:nvSpPr>
            <p:cNvPr id="21" name="Rectangle 36"/>
            <p:cNvSpPr/>
            <p:nvPr>
              <p:custDataLst>
                <p:tags r:id="rId20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22" name="Rectangle 37"/>
            <p:cNvSpPr/>
            <p:nvPr>
              <p:custDataLst>
                <p:tags r:id="rId21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Sposób doboru próby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23" name="Straight Arrow Connector 41"/>
            <p:cNvCxnSpPr/>
            <p:nvPr>
              <p:custDataLst>
                <p:tags r:id="rId22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a 53"/>
          <p:cNvGrpSpPr/>
          <p:nvPr/>
        </p:nvGrpSpPr>
        <p:grpSpPr>
          <a:xfrm>
            <a:off x="271895" y="962407"/>
            <a:ext cx="8035719" cy="1059836"/>
            <a:chOff x="277797" y="2171787"/>
            <a:chExt cx="8035719" cy="1059836"/>
          </a:xfrm>
        </p:grpSpPr>
        <p:sp>
          <p:nvSpPr>
            <p:cNvPr id="55" name="Rectangle 34"/>
            <p:cNvSpPr/>
            <p:nvPr>
              <p:custDataLst>
                <p:tags r:id="rId13"/>
              </p:custDataLst>
            </p:nvPr>
          </p:nvSpPr>
          <p:spPr>
            <a:xfrm>
              <a:off x="3447614" y="2488276"/>
              <a:ext cx="4860000" cy="74334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 smtClean="0">
                  <a:solidFill>
                    <a:srgbClr val="333333"/>
                  </a:solidFill>
                </a:rPr>
                <a:t>Badanie realizowane było z turystami w wieku 15+ obecnymi w badanych lokalizacjach, którzy nie byli mieszkańcami danej gminy</a:t>
              </a: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57" name="Rectangle 35"/>
            <p:cNvSpPr/>
            <p:nvPr>
              <p:custDataLst>
                <p:tags r:id="rId14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accent6"/>
                  </a:solidFill>
                </a:rPr>
                <a:t>Turyści </a:t>
              </a:r>
              <a:endParaRPr lang="en-US" sz="1100" dirty="0">
                <a:solidFill>
                  <a:schemeClr val="accent6"/>
                </a:solidFill>
              </a:endParaRPr>
            </a:p>
          </p:txBody>
        </p:sp>
        <p:sp>
          <p:nvSpPr>
            <p:cNvPr id="58" name="Rectangle 36"/>
            <p:cNvSpPr/>
            <p:nvPr>
              <p:custDataLst>
                <p:tags r:id="rId15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59" name="Rectangle 37"/>
            <p:cNvSpPr/>
            <p:nvPr>
              <p:custDataLst>
                <p:tags r:id="rId16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Grupa docelowa badania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60" name="Straight Arrow Connector 41"/>
            <p:cNvCxnSpPr/>
            <p:nvPr>
              <p:custDataLst>
                <p:tags r:id="rId17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34"/>
          <p:cNvGrpSpPr/>
          <p:nvPr/>
        </p:nvGrpSpPr>
        <p:grpSpPr>
          <a:xfrm>
            <a:off x="277797" y="3404983"/>
            <a:ext cx="8035719" cy="1059836"/>
            <a:chOff x="277797" y="2171787"/>
            <a:chExt cx="8035719" cy="1059836"/>
          </a:xfrm>
        </p:grpSpPr>
        <p:sp>
          <p:nvSpPr>
            <p:cNvPr id="36" name="Rectangle 34"/>
            <p:cNvSpPr/>
            <p:nvPr>
              <p:custDataLst>
                <p:tags r:id="rId8"/>
              </p:custDataLst>
            </p:nvPr>
          </p:nvSpPr>
          <p:spPr>
            <a:xfrm>
              <a:off x="3447614" y="2488276"/>
              <a:ext cx="4860000" cy="74334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 smtClean="0">
                  <a:solidFill>
                    <a:srgbClr val="333333"/>
                  </a:solidFill>
                </a:rPr>
                <a:t>Łącznie zrealizowano 515 wywiadów, w tym 375 wywiadów w gminie Rajcza i 140 w gminie Oszczadnica</a:t>
              </a: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37" name="Rectangle 35"/>
            <p:cNvSpPr/>
            <p:nvPr>
              <p:custDataLst>
                <p:tags r:id="rId9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accent5"/>
                  </a:solidFill>
                </a:rPr>
                <a:t>515 wywiadów</a:t>
              </a:r>
              <a:endParaRPr lang="en-US" sz="1100" dirty="0">
                <a:solidFill>
                  <a:schemeClr val="accent5"/>
                </a:solidFill>
              </a:endParaRPr>
            </a:p>
          </p:txBody>
        </p:sp>
        <p:sp>
          <p:nvSpPr>
            <p:cNvPr id="38" name="Rectangle 36"/>
            <p:cNvSpPr/>
            <p:nvPr>
              <p:custDataLst>
                <p:tags r:id="rId10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39" name="Rectangle 37"/>
            <p:cNvSpPr/>
            <p:nvPr>
              <p:custDataLst>
                <p:tags r:id="rId11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Wielkość próby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40" name="Straight Arrow Connector 41"/>
            <p:cNvCxnSpPr/>
            <p:nvPr>
              <p:custDataLst>
                <p:tags r:id="rId12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a 46"/>
          <p:cNvGrpSpPr/>
          <p:nvPr/>
        </p:nvGrpSpPr>
        <p:grpSpPr>
          <a:xfrm>
            <a:off x="277797" y="4415582"/>
            <a:ext cx="8035719" cy="1059836"/>
            <a:chOff x="277797" y="2171787"/>
            <a:chExt cx="8035719" cy="1059836"/>
          </a:xfrm>
        </p:grpSpPr>
        <p:sp>
          <p:nvSpPr>
            <p:cNvPr id="48" name="Rectangle 34"/>
            <p:cNvSpPr/>
            <p:nvPr>
              <p:custDataLst>
                <p:tags r:id="rId3"/>
              </p:custDataLst>
            </p:nvPr>
          </p:nvSpPr>
          <p:spPr>
            <a:xfrm>
              <a:off x="3447614" y="2488276"/>
              <a:ext cx="4860000" cy="74334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214975" rIns="91008" bIns="45500" rtlCol="0" anchor="t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b="0" dirty="0" smtClean="0">
                  <a:solidFill>
                    <a:srgbClr val="333333"/>
                  </a:solidFill>
                </a:rPr>
                <a:t>Po polskiej stronie zrealizowano 2 wywiady z turystami słowackimi, zaś w Oszczadnicy zrealizowano 25 wywiadów z Polakami. </a:t>
              </a:r>
              <a:endParaRPr lang="en-US" sz="1100" b="0" dirty="0">
                <a:solidFill>
                  <a:srgbClr val="333333"/>
                </a:solidFill>
              </a:endParaRPr>
            </a:p>
          </p:txBody>
        </p:sp>
        <p:sp>
          <p:nvSpPr>
            <p:cNvPr id="49" name="Rectangle 35"/>
            <p:cNvSpPr/>
            <p:nvPr>
              <p:custDataLst>
                <p:tags r:id="rId4"/>
              </p:custDataLst>
            </p:nvPr>
          </p:nvSpPr>
          <p:spPr>
            <a:xfrm>
              <a:off x="3342940" y="2171787"/>
              <a:ext cx="4970576" cy="333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08" tIns="45500" rIns="91008" bIns="45500" rtlCol="0" anchor="b"/>
            <a:lstStyle/>
            <a:p>
              <a:pPr defTabSz="909843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dirty="0" smtClean="0">
                  <a:solidFill>
                    <a:schemeClr val="tx2"/>
                  </a:solidFill>
                </a:rPr>
                <a:t>Polacy i Słowacy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50" name="Rectangle 36"/>
            <p:cNvSpPr/>
            <p:nvPr>
              <p:custDataLst>
                <p:tags r:id="rId5"/>
              </p:custDataLst>
            </p:nvPr>
          </p:nvSpPr>
          <p:spPr>
            <a:xfrm flipV="1">
              <a:off x="3447614" y="2483646"/>
              <a:ext cx="4860000" cy="539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600" b="0" dirty="0" smtClean="0"/>
            </a:p>
          </p:txBody>
        </p:sp>
        <p:sp>
          <p:nvSpPr>
            <p:cNvPr id="51" name="Rectangle 37"/>
            <p:cNvSpPr/>
            <p:nvPr>
              <p:custDataLst>
                <p:tags r:id="rId6"/>
              </p:custDataLst>
            </p:nvPr>
          </p:nvSpPr>
          <p:spPr>
            <a:xfrm>
              <a:off x="277797" y="2301186"/>
              <a:ext cx="2306712" cy="732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kern="0" dirty="0" smtClean="0">
                  <a:solidFill>
                    <a:srgbClr val="FFFFFF"/>
                  </a:solidFill>
                  <a:latin typeface="+mj-lt"/>
                  <a:ea typeface="PMingLiU"/>
                  <a:cs typeface="Arial" pitchFamily="34" charset="0"/>
                </a:rPr>
                <a:t>Zróżnicowanie narodowościowe</a:t>
              </a:r>
              <a:endParaRPr lang="en-GB" sz="1100" kern="0" dirty="0">
                <a:solidFill>
                  <a:srgbClr val="FFFFFF"/>
                </a:solidFill>
                <a:latin typeface="+mj-lt"/>
                <a:ea typeface="PMingLiU"/>
                <a:cs typeface="Arial" pitchFamily="34" charset="0"/>
              </a:endParaRPr>
            </a:p>
          </p:txBody>
        </p:sp>
        <p:cxnSp>
          <p:nvCxnSpPr>
            <p:cNvPr id="52" name="Straight Arrow Connector 41"/>
            <p:cNvCxnSpPr/>
            <p:nvPr>
              <p:custDataLst>
                <p:tags r:id="rId7"/>
              </p:custDataLst>
            </p:nvPr>
          </p:nvCxnSpPr>
          <p:spPr>
            <a:xfrm>
              <a:off x="2764192" y="2785022"/>
              <a:ext cx="502024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26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2</a:t>
            </a:r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 wyjazdu </a:t>
            </a:r>
            <a:br>
              <a:rPr lang="pl-PL" dirty="0" smtClean="0"/>
            </a:br>
            <a:r>
              <a:rPr lang="pl-PL" dirty="0" smtClean="0"/>
              <a:t>a demografia turystów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6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Profil demograficzny turystów:</a:t>
            </a:r>
            <a:endParaRPr lang="en-AU" b="1" dirty="0" smtClean="0"/>
          </a:p>
          <a:p>
            <a:endParaRPr lang="en-AU" sz="800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Gminę </a:t>
            </a:r>
            <a:r>
              <a:rPr lang="pl-PL" dirty="0"/>
              <a:t>R</a:t>
            </a:r>
            <a:r>
              <a:rPr lang="pl-PL" dirty="0" smtClean="0"/>
              <a:t>ajcza w tym samym stopniu odwiedzają zarówno kobiety, jak i mężczyźni. Co prawda w badaniu wzięło udział nieco więcej kobiet (55%), jednak dalsza analiza wyników nie wskazuje, aby ta </a:t>
            </a:r>
            <a:r>
              <a:rPr lang="pl-PL" dirty="0"/>
              <a:t>n</a:t>
            </a:r>
            <a:r>
              <a:rPr lang="pl-PL" dirty="0" smtClean="0"/>
              <a:t>ieznaczna przewaga była podyktowana jakimiś konkretnymi względami.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Gminę w prawie równym stopniu odwiedzają turyści z poszczególnych grup wiekowych w przedziale od 20 do 59 roku życia. Nieco rzadziej osoby młodsze lub starsze od wskazanego przedziału.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Turyści są to głównie osoby pochodzące z miejscowości powyżej 20 tysięcy mieszkańców (20 tys. i więcej). Stosunkowo mało jest turystów z małych miejscowości i wsi.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Prawie połowa badanych miała wykształcenie średnie (43%), w dalszej kolejności były to osoby posiadające wykształcenie wyższe (28%) i zawodowe (23%).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Charakterystyka wyjazdu </a:t>
            </a:r>
            <a:r>
              <a:rPr lang="pl-PL" dirty="0" smtClean="0"/>
              <a:t>a </a:t>
            </a:r>
            <a:r>
              <a:rPr lang="pl-PL" dirty="0"/>
              <a:t>demografia turystów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9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5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8567306" cy="4916524"/>
          </a:xfrm>
        </p:spPr>
        <p:txBody>
          <a:bodyPr/>
          <a:lstStyle/>
          <a:p>
            <a:pPr lvl="1"/>
            <a:r>
              <a:rPr lang="pl-PL" b="1" dirty="0" smtClean="0"/>
              <a:t>Charakterystyka wyjazdu:</a:t>
            </a:r>
            <a:endParaRPr lang="en-AU" b="1" dirty="0" smtClean="0"/>
          </a:p>
          <a:p>
            <a:endParaRPr lang="en-AU" sz="800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Zdecydowana większość osób biorących udział w badaniu odwiedziła gminę Rajcza głównie ze względów turystyczno-wypoczynkowych (80%). Można tu zauważyć zwiększenie ilości osób z wykształceniem wyższym kosztem osób z wykształceniem zawodowym, w porównaniu z wyjazdami o charakterze częściowo turystycznym.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Połowa badanych (49%) podczas tego wyjazdu nie korzystała z noclegu (wyjazd jednodniowy). Można zauważyć zależność, że im dłuższy wyjazd, tym większy udział osób pochodzących z większych miejscowości.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W zdecydowanej większości był to wyjazd zaplanowany indywidualnie (84%). Na wyjazd zorganizowany decydowały się głównie osoby do 29 roku życia.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r>
              <a:rPr lang="pl-PL" dirty="0" smtClean="0"/>
              <a:t>Najczęściej gminę Rajcza odwiedzały pary (37%), w dalszej kolejności były to wyjazdy typowo rodzinne (33%) oraz wyjazdy ze znajomymi (23%).</a:t>
            </a:r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 smtClean="0"/>
          </a:p>
          <a:p>
            <a:pPr marL="254000" lvl="2" indent="-254000">
              <a:buSzPct val="100000"/>
              <a:buFont typeface="Wingdings"/>
              <a:buChar char=""/>
            </a:pPr>
            <a:endParaRPr lang="pl-PL" dirty="0"/>
          </a:p>
          <a:p>
            <a:pPr marL="254000" lvl="2" indent="-254000">
              <a:buSzPct val="100000"/>
              <a:buFont typeface="Wingdings"/>
              <a:buChar char="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" name="Picture 2" descr="D:\Moje dokumenty\Pentor\2013 Rajcza\Raport\ind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1" y="171451"/>
            <a:ext cx="778932" cy="914399"/>
          </a:xfrm>
          <a:prstGeom prst="rect">
            <a:avLst/>
          </a:prstGeom>
          <a:noFill/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284399" y="8154"/>
            <a:ext cx="8570675" cy="766800"/>
          </a:xfrm>
        </p:spPr>
        <p:txBody>
          <a:bodyPr anchor="ctr"/>
          <a:lstStyle/>
          <a:p>
            <a:r>
              <a:rPr lang="pl-PL" dirty="0"/>
              <a:t>Charakterystyka wyjazdu </a:t>
            </a:r>
            <a:r>
              <a:rPr lang="pl-PL" dirty="0" smtClean="0"/>
              <a:t>a </a:t>
            </a:r>
            <a:r>
              <a:rPr lang="pl-PL" dirty="0"/>
              <a:t>demografia turystów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  <p:tag name="PRESENTATION" val="SLICKSLID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80055"/>
  <p:tag name="HEIGHT" val="19,84252"/>
  <p:tag name="TOP" val="497,94"/>
  <p:tag name="LEFT" val="657,449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5,6796"/>
  <p:tag name="HEIGHT" val="143,2265"/>
  <p:tag name="TOP" val="99,16788"/>
  <p:tag name="LEFT" val="22,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7,7258"/>
  <p:tag name="HEIGHT" val="22,64559"/>
  <p:tag name="TOP" val="259,0594"/>
  <p:tag name="LEFT" val="22,500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1,1365"/>
  <p:tag name="HEIGHT" val="160,3742"/>
  <p:tag name="TOP" val="278,2509"/>
  <p:tag name="LEFT" val="254,87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14,5804"/>
  <p:tag name="HEIGHT" val="116,6368"/>
  <p:tag name="TOP" val="260,3416"/>
  <p:tag name="LEFT" val="1,0070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,13307"/>
  <p:tag name="HEIGHT" val="20,75158"/>
  <p:tag name="TOP" val="98,83102"/>
  <p:tag name="LEFT" val="485,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7,7258"/>
  <p:tag name="HEIGHT" val="22,64559"/>
  <p:tag name="TOP" val="259,0594"/>
  <p:tag name="LEFT" val="253,50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RRO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1,1365"/>
  <p:tag name="HEIGHT" val="160,3742"/>
  <p:tag name="TOP" val="278,2509"/>
  <p:tag name="LEFT" val="254,87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544,66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22,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196,404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371,015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196,40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22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22,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2,8228"/>
  <p:tag name="TOP" val="101,3406"/>
  <p:tag name="LEFT" val="544,66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544,66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196,404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2,8228"/>
  <p:tag name="TOP" val="101,3406"/>
  <p:tag name="LEFT" val="371,015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371,015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5,51181"/>
  <p:tag name="TOP" val="406,612"/>
  <p:tag name="LEFT" val="22,309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99,0354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621,19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272,94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446,84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RRO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22,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22,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22,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5"/>
  <p:tag name="HEIGHT" val="386,375"/>
  <p:tag name="TOP" val="81,25"/>
  <p:tag name="LEFT" val="22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RRO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1,1365"/>
  <p:tag name="HEIGHT" val="160,3742"/>
  <p:tag name="TOP" val="278,2509"/>
  <p:tag name="LEFT" val="254,874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544,66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22,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196,40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371,015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196,404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22,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22,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2,8228"/>
  <p:tag name="TOP" val="101,3406"/>
  <p:tag name="LEFT" val="544,66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544,66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196,404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2,8228"/>
  <p:tag name="TOP" val="101,3406"/>
  <p:tag name="LEFT" val="371,015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371,015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5,51181"/>
  <p:tag name="TOP" val="406,612"/>
  <p:tag name="LEFT" val="22,309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99,0354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621,198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272,940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0"/>
  <p:tag name="HEIGHT" val="36,70567"/>
  <p:tag name="TOP" val="361,1487"/>
  <p:tag name="LEFT" val="446,845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RRO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209,7638"/>
  <p:tag name="TOP" val="136,0577"/>
  <p:tag name="LEFT" val="22,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333,1051"/>
  <p:tag name="TOP" val="101,0125"/>
  <p:tag name="LEFT" val="22,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53,0709"/>
  <p:tag name="HEIGHT" val="3,927638"/>
  <p:tag name="TOP" val="135,7947"/>
  <p:tag name="LEFT" val="22,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16,8"/>
  <p:tag name="HEIGHT" val="79,97346"/>
  <p:tag name="TOP" val="159,8862"/>
  <p:tag name="LEFT" val="9,9188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111,4324"/>
  <p:tag name="TOP" val="356,9426"/>
  <p:tag name="LEFT" val="487,48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111,5268"/>
  <p:tag name="TOP" val="356,8481"/>
  <p:tag name="LEFT" val="22,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INDEX"/>
  <p:tag name="INDEX" val=" 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209,7638"/>
  <p:tag name="TOP" val="142,8121"/>
  <p:tag name="LEFT" val="254,99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6,086535"/>
  <p:tag name="TOP" val="142,8121"/>
  <p:tag name="LEFT" val="254,99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209,7638"/>
  <p:tag name="TOP" val="142,8121"/>
  <p:tag name="LEFT" val="487,48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6,074331"/>
  <p:tag name="TOP" val="142,8121"/>
  <p:tag name="LEFT" val="487,48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209,7638"/>
  <p:tag name="TOP" val="142,8121"/>
  <p:tag name="LEFT" val="22,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09,7638"/>
  <p:tag name="HEIGHT" val="6,086535"/>
  <p:tag name="TOP" val="142,8121"/>
  <p:tag name="LEFT" val="22,737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80055"/>
  <p:tag name="HEIGHT" val="19,84252"/>
  <p:tag name="TOP" val="497,94"/>
  <p:tag name="LEFT" val="657,44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85,96598"/>
  <p:tag name="TOP" val="115,3281"/>
  <p:tag name="LEFT" val="271,93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1,3839"/>
  <p:tag name="HEIGHT" val="26,2922"/>
  <p:tag name="TOP" val="90,40764"/>
  <p:tag name="LEFT" val="263,68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82,6772"/>
  <p:tag name="HEIGHT" val="4,247953"/>
  <p:tag name="TOP" val="114,9635"/>
  <p:tag name="LEFT" val="271,93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81,6309"/>
  <p:tag name="HEIGHT" val="101,117"/>
  <p:tag name="TOP" val="100,5965"/>
  <p:tag name="LEFT" val="22,33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52945"/>
  <p:tag name="HEIGHT" val="0"/>
  <p:tag name="TOP" val="151,155"/>
  <p:tag name="LEFT" val="218,1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34,5561"/>
  <p:tag name="HEIGHT" val="142,6459"/>
  <p:tag name="TOP" val="98,83102"/>
  <p:tag name="LEFT" val="255,50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74,7499"/>
  <p:tag name="HEIGHT" val="81,24709"/>
  <p:tag name="TOP" val="7,874016E-05"/>
  <p:tag name="LEFT" val="22,500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9,80055"/>
  <p:tag name="HEIGHT" val="19,84252"/>
  <p:tag name="TOP" val="497,94"/>
  <p:tag name="LEFT" val="657,44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5,6796"/>
  <p:tag name="HEIGHT" val="143,2265"/>
  <p:tag name="TOP" val="99,16788"/>
  <p:tag name="LEFT" val="22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7,7258"/>
  <p:tag name="HEIGHT" val="22,64559"/>
  <p:tag name="TOP" val="259,0594"/>
  <p:tag name="LEFT" val="22,500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1,1365"/>
  <p:tag name="HEIGHT" val="160,3742"/>
  <p:tag name="TOP" val="278,2509"/>
  <p:tag name="LEFT" val="254,874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314,5804"/>
  <p:tag name="HEIGHT" val="116,6368"/>
  <p:tag name="TOP" val="260,3416"/>
  <p:tag name="LEFT" val="1,0070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9,2696"/>
  <p:tag name="HEIGHT" val="19,26842"/>
  <p:tag name="TOP" val="98,83102"/>
  <p:tag name="LEFT" val="253,5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,13307"/>
  <p:tag name="HEIGHT" val="20,75158"/>
  <p:tag name="TOP" val="98,83102"/>
  <p:tag name="LEFT" val="485,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17,7258"/>
  <p:tag name="HEIGHT" val="22,64559"/>
  <p:tag name="TOP" val="259,0594"/>
  <p:tag name="LEFT" val="253,50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251"/>
  <p:tag name="LEFT" val="23,1260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5,8"/>
  <p:tag name="HEIGHT" val="12,11717"/>
  <p:tag name="TOP" val="117,0309"/>
  <p:tag name="LEFT" val="254,14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121,1198"/>
  <p:tag name="HEIGHT" val="17,00583"/>
  <p:tag name="TOP" val="98,83095"/>
  <p:tag name="LEFT" val="23,12606"/>
</p:tagLst>
</file>

<file path=ppt/theme/theme1.xml><?xml version="1.0" encoding="utf-8"?>
<a:theme xmlns:a="http://schemas.openxmlformats.org/drawingml/2006/main" name="1_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1804</TotalTime>
  <Words>2792</Words>
  <Application>Microsoft Office PowerPoint</Application>
  <PresentationFormat>Pokaz na ekranie (4:3)</PresentationFormat>
  <Paragraphs>625</Paragraphs>
  <Slides>57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57</vt:i4>
      </vt:variant>
    </vt:vector>
  </HeadingPairs>
  <TitlesOfParts>
    <vt:vector size="64" baseType="lpstr">
      <vt:lpstr>1_blank</vt:lpstr>
      <vt:lpstr>Chapter</vt:lpstr>
      <vt:lpstr>Standard</vt:lpstr>
      <vt:lpstr>Standard with Grey Box</vt:lpstr>
      <vt:lpstr>Grid Layout</vt:lpstr>
      <vt:lpstr>Blank</vt:lpstr>
      <vt:lpstr>1_Standard</vt:lpstr>
      <vt:lpstr>Badanie opinii turystów odwiedzających gminy Rajcza  i Oszczadnica  Raport z badania przygotowany przez TNS Polska </vt:lpstr>
      <vt:lpstr>Contents</vt:lpstr>
      <vt:lpstr>Informacje o badaniu</vt:lpstr>
      <vt:lpstr>Cele badania</vt:lpstr>
      <vt:lpstr>Informacje o badaniu</vt:lpstr>
      <vt:lpstr>Próba badawcza</vt:lpstr>
      <vt:lpstr>Charakterystyka wyjazdu  a demografia turystów</vt:lpstr>
      <vt:lpstr>Charakterystyka wyjazdu a demografia turystów</vt:lpstr>
      <vt:lpstr>Charakterystyka wyjazdu a demografia turystów</vt:lpstr>
      <vt:lpstr>Charakterystyka wyjazdu a demografia turystów</vt:lpstr>
      <vt:lpstr>Profil demograficzny respondentów</vt:lpstr>
      <vt:lpstr>Charakterystyka wyjazdu</vt:lpstr>
      <vt:lpstr>Charakter wyjazdu</vt:lpstr>
      <vt:lpstr>Długość wyjazdu</vt:lpstr>
      <vt:lpstr>Organizacja wyjazdu</vt:lpstr>
      <vt:lpstr>Wcześniejsze odwiedziny</vt:lpstr>
      <vt:lpstr>Charakterystyka wyjazdu a demografia turystów</vt:lpstr>
      <vt:lpstr>Charakterystyka wyjazdu a demografia turystów</vt:lpstr>
      <vt:lpstr>Profil demograficzny respondentów</vt:lpstr>
      <vt:lpstr>Charakterystyka wyjazdu</vt:lpstr>
      <vt:lpstr>Charakter wyjazdu</vt:lpstr>
      <vt:lpstr>Długość wyjazdu</vt:lpstr>
      <vt:lpstr>Organizacja wyjazdu</vt:lpstr>
      <vt:lpstr>Wcześniejsze odwiedziny</vt:lpstr>
      <vt:lpstr>Opinie turystów odwiedzających gminę Rajcza </vt:lpstr>
      <vt:lpstr>Opinie turystów odwiedzających gminę Rajcza</vt:lpstr>
      <vt:lpstr>Opinie turystów odwiedzających gminę Rajcza</vt:lpstr>
      <vt:lpstr>Opinie turystów odwiedzających gminę Rajcza</vt:lpstr>
      <vt:lpstr>Opinie turystów odwiedzających gminę Rajcza</vt:lpstr>
      <vt:lpstr>Opinie turystów odwiedzających gminę Rajcza</vt:lpstr>
      <vt:lpstr>Satysfakcja turystów </vt:lpstr>
      <vt:lpstr>Czynniki wpływające na podjęcie decyzji  o wyborze gminy jako celu pobytu </vt:lpstr>
      <vt:lpstr>Zadowolenie z poszczególnych elementów wyjazdu </vt:lpstr>
      <vt:lpstr>Zadowolenie z poszczególnych elementów wyjazdu </vt:lpstr>
      <vt:lpstr>Zadowolenie z poszczególnych elementów wyjazdu </vt:lpstr>
      <vt:lpstr>Zadowolenie z poszczególnych elementów wyjazdu </vt:lpstr>
      <vt:lpstr>Proponowane zmiany w ofercie turystycznej gminy </vt:lpstr>
      <vt:lpstr>Proponowane zmiany w ofercie turystycznej gminy </vt:lpstr>
      <vt:lpstr>Sposób spędzania czasu podczas pobytu w gminie </vt:lpstr>
      <vt:lpstr>Zdobywanie informacji na temat gminy </vt:lpstr>
      <vt:lpstr>Opinie turystów odwiedzających gminę Oszczadnica</vt:lpstr>
      <vt:lpstr>Opinie turystów odwiedzających gminę  Oszczadnica</vt:lpstr>
      <vt:lpstr>Opinie turystów odwiedzających gminę  Oszczadnica</vt:lpstr>
      <vt:lpstr>Opinie turystów odwiedzających gminę  Oszczadnica</vt:lpstr>
      <vt:lpstr>Opinie turystów odwiedzających gminę  Oszczadnica</vt:lpstr>
      <vt:lpstr>Opinie turystów odwiedzających gminę  Oszczadnica</vt:lpstr>
      <vt:lpstr>Satysfakcja turystów </vt:lpstr>
      <vt:lpstr>Czynniki wpływające na podjęcie decyzji  o wyborze gminy jako celu pobytu </vt:lpstr>
      <vt:lpstr>Zadowolenie z poszczególnych elementów wyjazdu </vt:lpstr>
      <vt:lpstr>Zadowolenie z poszczególnych elementów wyjazdu </vt:lpstr>
      <vt:lpstr>Zadowolenie z poszczególnych elementów wyjazdu </vt:lpstr>
      <vt:lpstr>Zadowolenie z poszczególnych elementów wyjazdu </vt:lpstr>
      <vt:lpstr>Proponowane zmiany w ofercie turystycznej gminy </vt:lpstr>
      <vt:lpstr>Proponowane zmiany w ofercie turystycznej gminy </vt:lpstr>
      <vt:lpstr>Sposób spędzania czasu podczas pobytu w gminie </vt:lpstr>
      <vt:lpstr>Zdobywanie informacji na temat gminy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Badanie opinii turystów</dc:title>
  <dc:subject>Raport z badania przygotowany przez TNS Polska</dc:subject>
  <dc:creator>Szpil, Maciej (TSKAT)</dc:creator>
  <dc:description>Sierpień 2013</dc:description>
  <cp:lastModifiedBy>a.miesiaczek</cp:lastModifiedBy>
  <cp:revision>210</cp:revision>
  <dcterms:created xsi:type="dcterms:W3CDTF">2013-07-30T14:43:58Z</dcterms:created>
  <dcterms:modified xsi:type="dcterms:W3CDTF">2013-08-29T07:16:07Z</dcterms:modified>
</cp:coreProperties>
</file>