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59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4" r:id="rId13"/>
    <p:sldId id="262" r:id="rId14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C3C60-166D-4EF3-B8DB-B4D3A688FF9F}" type="datetimeFigureOut">
              <a:rPr lang="pl-PL"/>
              <a:pPr>
                <a:defRPr/>
              </a:pPr>
              <a:t>2013-04-08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260EE-DFC6-420D-9062-2D0583E3361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7F7FD-9BE3-42E7-9FC2-E9CF32E8CA30}" type="datetimeFigureOut">
              <a:rPr lang="pl-PL"/>
              <a:pPr>
                <a:defRPr/>
              </a:pPr>
              <a:t>2013-04-08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D3D58-30F4-4C79-A1FE-81BB3AD4D0C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35562-26B9-45B5-A321-1D5362AD59E6}" type="datetimeFigureOut">
              <a:rPr lang="pl-PL"/>
              <a:pPr>
                <a:defRPr/>
              </a:pPr>
              <a:t>2013-04-08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320C6-BB54-4359-87AC-79021C39FB8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D5FE0-AD05-4DED-BC18-46DE6FE3ACED}" type="datetimeFigureOut">
              <a:rPr lang="pl-PL"/>
              <a:pPr>
                <a:defRPr/>
              </a:pPr>
              <a:t>2013-04-08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4D1B6-6EAB-43FE-99AB-FD70F3766A2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B6545-F1EA-4E33-A59B-EFAC96EBD029}" type="datetimeFigureOut">
              <a:rPr lang="pl-PL"/>
              <a:pPr>
                <a:defRPr/>
              </a:pPr>
              <a:t>2013-04-08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0B614-D573-4E5A-9E87-A42AC1FEB3C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64EE5-3249-4BA9-AEDE-C623451FEB18}" type="datetimeFigureOut">
              <a:rPr lang="pl-PL"/>
              <a:pPr>
                <a:defRPr/>
              </a:pPr>
              <a:t>2013-04-08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409A9-D685-448A-BD24-7EB51B23270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F6500-EB6A-4457-B055-8AF96A6BDA28}" type="datetimeFigureOut">
              <a:rPr lang="pl-PL"/>
              <a:pPr>
                <a:defRPr/>
              </a:pPr>
              <a:t>2013-04-08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D53AA-D68C-4E2F-BE8C-D728A9D88C9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8E30F-18CA-4F4F-B1BE-E3DE423E1E5E}" type="datetimeFigureOut">
              <a:rPr lang="pl-PL"/>
              <a:pPr>
                <a:defRPr/>
              </a:pPr>
              <a:t>2013-04-08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5C297-2628-47FA-8654-692CE2651EC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20A25-B410-4ADD-BFCE-BA9705A4F1C9}" type="datetimeFigureOut">
              <a:rPr lang="pl-PL"/>
              <a:pPr>
                <a:defRPr/>
              </a:pPr>
              <a:t>2013-04-08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0B664-6D68-4CA8-88E3-D1A179192F1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AE110-2C1E-480D-94AC-E76890894005}" type="datetimeFigureOut">
              <a:rPr lang="pl-PL"/>
              <a:pPr>
                <a:defRPr/>
              </a:pPr>
              <a:t>2013-04-08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E3DD7-34B4-4FE8-B1C8-E5528EAFCBA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92982-2CAD-4D81-9159-DC2934D9A0FA}" type="datetimeFigureOut">
              <a:rPr lang="pl-PL"/>
              <a:pPr>
                <a:defRPr/>
              </a:pPr>
              <a:t>2013-04-08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99F52-C147-4332-8187-43275A21DC8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B63E7A-7B5F-4309-98D7-CC9480C0EED4}" type="datetimeFigureOut">
              <a:rPr lang="pl-PL"/>
              <a:pPr>
                <a:defRPr/>
              </a:pPr>
              <a:t>2013-04-08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05ED91-03E5-470E-B03D-80B72909EF0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69105"/>
            <a:ext cx="2263389" cy="1440160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939668" y="1916832"/>
            <a:ext cx="7200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Swis721 Lt TL" pitchFamily="34" charset="-18"/>
              </a:rPr>
              <a:t>Pomoc  przyznaje  się  i  wypłaca  do  wysokości  limitu,  który  w  okresie  realizacji  </a:t>
            </a:r>
            <a:r>
              <a:rPr lang="pl-PL" dirty="0">
                <a:latin typeface="Swis721 Hv TL" pitchFamily="34" charset="-18"/>
              </a:rPr>
              <a:t>Programu  wynosi </a:t>
            </a:r>
            <a:r>
              <a:rPr lang="pl-PL" dirty="0" smtClean="0">
                <a:latin typeface="Swis721 Hv TL" pitchFamily="34" charset="-18"/>
              </a:rPr>
              <a:t>maksymalnie </a:t>
            </a:r>
            <a:r>
              <a:rPr lang="pl-PL" dirty="0">
                <a:latin typeface="Swis721 Hv TL" pitchFamily="34" charset="-18"/>
              </a:rPr>
              <a:t>300 tys. zł na jednego beneficjenta</a:t>
            </a:r>
            <a:r>
              <a:rPr lang="pl-PL" dirty="0">
                <a:latin typeface="Swis721 Lt TL" pitchFamily="34" charset="-18"/>
              </a:rPr>
              <a:t>, z tym, że:  </a:t>
            </a:r>
            <a:endParaRPr lang="pl-PL" dirty="0" smtClean="0">
              <a:latin typeface="Swis721 Lt TL" pitchFamily="34" charset="-18"/>
            </a:endParaRPr>
          </a:p>
          <a:p>
            <a:endParaRPr lang="pl-PL" dirty="0">
              <a:latin typeface="Swis721 Lt TL" pitchFamily="34" charset="-18"/>
            </a:endParaRPr>
          </a:p>
          <a:p>
            <a:pPr marL="285750" indent="-285750">
              <a:buBlip>
                <a:blip r:embed="rId4"/>
              </a:buBlip>
            </a:pPr>
            <a:r>
              <a:rPr lang="pl-PL" dirty="0">
                <a:latin typeface="Swis721 Lt TL" pitchFamily="34" charset="-18"/>
              </a:rPr>
              <a:t>100  tys.  zł  -  jeśli  ekonomiczny  plan  operacji  (biznesplan)  przewiduje  utworzenie  co  najmniej  </a:t>
            </a:r>
            <a:r>
              <a:rPr lang="pl-PL" dirty="0" smtClean="0">
                <a:latin typeface="Swis721 Lt TL" pitchFamily="34" charset="-18"/>
              </a:rPr>
              <a:t>1 </a:t>
            </a:r>
            <a:r>
              <a:rPr lang="pl-PL" dirty="0">
                <a:latin typeface="Swis721 Lt TL" pitchFamily="34" charset="-18"/>
              </a:rPr>
              <a:t>i mniej niż 2 miejsc pracy,  </a:t>
            </a:r>
          </a:p>
          <a:p>
            <a:pPr marL="285750" indent="-285750">
              <a:buBlip>
                <a:blip r:embed="rId4"/>
              </a:buBlip>
            </a:pPr>
            <a:r>
              <a:rPr lang="pl-PL" dirty="0">
                <a:latin typeface="Swis721 Lt TL" pitchFamily="34" charset="-18"/>
              </a:rPr>
              <a:t>200  tys.  zł  -  jeśli  ekonomiczny  plan  operacji  przewiduje  utworzenie  co  najmniej  2  i  mniej  niż  3 </a:t>
            </a:r>
            <a:r>
              <a:rPr lang="pl-PL" dirty="0" smtClean="0">
                <a:latin typeface="Swis721 Lt TL" pitchFamily="34" charset="-18"/>
              </a:rPr>
              <a:t>miejsc </a:t>
            </a:r>
            <a:r>
              <a:rPr lang="pl-PL" dirty="0">
                <a:latin typeface="Swis721 Lt TL" pitchFamily="34" charset="-18"/>
              </a:rPr>
              <a:t>pracy,  </a:t>
            </a:r>
          </a:p>
          <a:p>
            <a:pPr marL="285750" indent="-285750">
              <a:buBlip>
                <a:blip r:embed="rId4"/>
              </a:buBlip>
            </a:pPr>
            <a:r>
              <a:rPr lang="pl-PL" dirty="0">
                <a:latin typeface="Swis721 Lt TL" pitchFamily="34" charset="-18"/>
              </a:rPr>
              <a:t>300 tys. zł - jeśli ekonomiczny plan operacji przewiduje utworzenie co najmniej 3 miejsc pracy.</a:t>
            </a:r>
          </a:p>
        </p:txBody>
      </p:sp>
    </p:spTree>
    <p:extLst>
      <p:ext uri="{BB962C8B-B14F-4D97-AF65-F5344CB8AC3E}">
        <p14:creationId xmlns:p14="http://schemas.microsoft.com/office/powerpoint/2010/main" val="3657961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69105"/>
            <a:ext cx="2263389" cy="1440160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939668" y="2204864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Swis721 Lt TL" pitchFamily="34" charset="-18"/>
              </a:rPr>
              <a:t>Liczbę przewidzianych do utworzenia miejsc pracy podaje się </a:t>
            </a:r>
            <a:r>
              <a:rPr lang="pl-PL" sz="2000" dirty="0" smtClean="0">
                <a:latin typeface="Swis721 Lt TL" pitchFamily="34" charset="-18"/>
              </a:rPr>
              <a:t/>
            </a:r>
            <a:br>
              <a:rPr lang="pl-PL" sz="2000" dirty="0" smtClean="0">
                <a:latin typeface="Swis721 Lt TL" pitchFamily="34" charset="-18"/>
              </a:rPr>
            </a:br>
            <a:r>
              <a:rPr lang="pl-PL" sz="2000" dirty="0" smtClean="0">
                <a:latin typeface="Swis721 Lt TL" pitchFamily="34" charset="-18"/>
              </a:rPr>
              <a:t>w przeliczeniu </a:t>
            </a:r>
            <a:r>
              <a:rPr lang="pl-PL" sz="2000" dirty="0">
                <a:latin typeface="Swis721 Lt TL" pitchFamily="34" charset="-18"/>
              </a:rPr>
              <a:t>na pełne etaty średnioroczne, przy czym </a:t>
            </a:r>
            <a:r>
              <a:rPr lang="pl-PL" sz="2000" dirty="0" smtClean="0">
                <a:latin typeface="Swis721 Lt TL" pitchFamily="34" charset="-18"/>
              </a:rPr>
              <a:t>ich utworzenie </a:t>
            </a:r>
            <a:r>
              <a:rPr lang="pl-PL" sz="2000" dirty="0">
                <a:latin typeface="Swis721 Lt TL" pitchFamily="34" charset="-18"/>
              </a:rPr>
              <a:t>musi być uzasadnione zakresem rzeczowym operacji.</a:t>
            </a:r>
            <a:endParaRPr lang="pl-PL" sz="2000" dirty="0" smtClean="0">
              <a:latin typeface="Swis721 Lt TL" pitchFamily="34" charset="-18"/>
            </a:endParaRPr>
          </a:p>
          <a:p>
            <a:endParaRPr lang="pl-PL" sz="2000" dirty="0">
              <a:latin typeface="Swis721 Lt TL" pitchFamily="34" charset="-18"/>
            </a:endParaRPr>
          </a:p>
          <a:p>
            <a:r>
              <a:rPr lang="pl-PL" sz="2000" dirty="0" smtClean="0">
                <a:latin typeface="Swis721 Hv TL" pitchFamily="34" charset="-18"/>
              </a:rPr>
              <a:t>Nabór </a:t>
            </a:r>
            <a:r>
              <a:rPr lang="pl-PL" sz="2000" dirty="0">
                <a:latin typeface="Swis721 Hv TL" pitchFamily="34" charset="-18"/>
              </a:rPr>
              <a:t>wniosków – 15.04 - 26.04.2013 </a:t>
            </a:r>
          </a:p>
        </p:txBody>
      </p:sp>
    </p:spTree>
    <p:extLst>
      <p:ext uri="{BB962C8B-B14F-4D97-AF65-F5344CB8AC3E}">
        <p14:creationId xmlns:p14="http://schemas.microsoft.com/office/powerpoint/2010/main" val="1280670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69105"/>
            <a:ext cx="2263389" cy="1440160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683568" y="1916832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 smtClean="0">
              <a:latin typeface="Swis721 Hv TL" pitchFamily="34" charset="-18"/>
            </a:endParaRPr>
          </a:p>
          <a:p>
            <a:r>
              <a:rPr lang="pl-PL" dirty="0">
                <a:latin typeface="Swis721 Lt TL" pitchFamily="34" charset="-18"/>
              </a:rPr>
              <a:t>W razie dodatkowych pytań prosimy o </a:t>
            </a:r>
            <a:r>
              <a:rPr lang="pl-PL" dirty="0" smtClean="0">
                <a:latin typeface="Swis721 Lt TL" pitchFamily="34" charset="-18"/>
              </a:rPr>
              <a:t>kontakt:</a:t>
            </a:r>
          </a:p>
          <a:p>
            <a:endParaRPr lang="pl-PL" dirty="0">
              <a:latin typeface="Swis721 Hv TL" pitchFamily="34" charset="-18"/>
            </a:endParaRPr>
          </a:p>
          <a:p>
            <a:r>
              <a:rPr lang="pl-PL" dirty="0" smtClean="0">
                <a:latin typeface="Swis721 Hv TL" pitchFamily="34" charset="-18"/>
              </a:rPr>
              <a:t>Jakub </a:t>
            </a:r>
            <a:r>
              <a:rPr lang="pl-PL" dirty="0">
                <a:latin typeface="Swis721 Hv TL" pitchFamily="34" charset="-18"/>
              </a:rPr>
              <a:t>Trzaska </a:t>
            </a:r>
          </a:p>
          <a:p>
            <a:r>
              <a:rPr lang="pl-PL" dirty="0">
                <a:latin typeface="Swis721 Hv TL" pitchFamily="34" charset="-18"/>
              </a:rPr>
              <a:t>e-mail: jakub.trzaska@atgroupsa.pl </a:t>
            </a:r>
          </a:p>
          <a:p>
            <a:r>
              <a:rPr lang="pl-PL" dirty="0">
                <a:latin typeface="Swis721 Hv TL" pitchFamily="34" charset="-18"/>
              </a:rPr>
              <a:t>tel. 793 502 602</a:t>
            </a:r>
          </a:p>
        </p:txBody>
      </p:sp>
    </p:spTree>
    <p:extLst>
      <p:ext uri="{BB962C8B-B14F-4D97-AF65-F5344CB8AC3E}">
        <p14:creationId xmlns:p14="http://schemas.microsoft.com/office/powerpoint/2010/main" val="2445812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69105"/>
            <a:ext cx="2263389" cy="1440160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683568" y="1700808"/>
            <a:ext cx="76328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Swis721 Lt TL" pitchFamily="34" charset="-18"/>
              </a:rPr>
              <a:t>AT  GROUP  S.A.  </a:t>
            </a:r>
            <a:r>
              <a:rPr lang="pl-PL" dirty="0">
                <a:latin typeface="Swis721 Hv TL" pitchFamily="34" charset="-18"/>
              </a:rPr>
              <a:t>działa  na  rynku  usług  consultingowych  od  17  lat</a:t>
            </a:r>
            <a:r>
              <a:rPr lang="pl-PL" dirty="0">
                <a:latin typeface="Swis721 Lt TL" pitchFamily="34" charset="-18"/>
              </a:rPr>
              <a:t>.  Jesteśmy  regionalnym  liderem  w </a:t>
            </a:r>
            <a:r>
              <a:rPr lang="pl-PL" dirty="0" smtClean="0">
                <a:latin typeface="Swis721 Lt TL" pitchFamily="34" charset="-18"/>
              </a:rPr>
              <a:t>zakresie pozyskiwania </a:t>
            </a:r>
            <a:r>
              <a:rPr lang="pl-PL" dirty="0">
                <a:latin typeface="Swis721 Lt TL" pitchFamily="34" charset="-18"/>
              </a:rPr>
              <a:t>środków dla swoich klientów z różnorodnych źródeł: dotacji z funduszy unijnych, dotacji  dla  małych  i  średnich  przedsiębiorstw,  funduszy  proinnowacyjnych  i  ekologicznych.  </a:t>
            </a:r>
            <a:endParaRPr lang="pl-PL" dirty="0" smtClean="0">
              <a:latin typeface="Swis721 Lt TL" pitchFamily="34" charset="-18"/>
            </a:endParaRPr>
          </a:p>
          <a:p>
            <a:endParaRPr lang="pl-PL" dirty="0">
              <a:latin typeface="Swis721 Lt TL" pitchFamily="34" charset="-18"/>
            </a:endParaRPr>
          </a:p>
          <a:p>
            <a:r>
              <a:rPr lang="pl-PL" dirty="0" smtClean="0">
                <a:latin typeface="Swis721 Lt TL" pitchFamily="34" charset="-18"/>
              </a:rPr>
              <a:t>Ponadto</a:t>
            </a:r>
            <a:r>
              <a:rPr lang="pl-PL" dirty="0">
                <a:latin typeface="Swis721 Lt TL" pitchFamily="34" charset="-18"/>
              </a:rPr>
              <a:t>,  oferujemy  m.in.  szkolenia,  przygotowywanie  biznesplanów  i  studiów wykonalności.  Firma AT GROUP S.A. pozyskała ponad 700 milionów złotych dotacji w okresie swojej działalności. </a:t>
            </a:r>
          </a:p>
          <a:p>
            <a:r>
              <a:rPr lang="pl-PL" dirty="0">
                <a:latin typeface="Swis721 Lt TL" pitchFamily="34" charset="-18"/>
              </a:rPr>
              <a:t> </a:t>
            </a:r>
          </a:p>
          <a:p>
            <a:r>
              <a:rPr lang="pl-PL" dirty="0">
                <a:latin typeface="Swis721 Hv TL" pitchFamily="34" charset="-18"/>
              </a:rPr>
              <a:t>AT GROUP S.A. posiada bogate doświadczenie </a:t>
            </a:r>
            <a:r>
              <a:rPr lang="pl-PL" dirty="0" smtClean="0">
                <a:latin typeface="Swis721 Hv TL" pitchFamily="34" charset="-18"/>
              </a:rPr>
              <a:t>w pozyskiwaniu </a:t>
            </a:r>
            <a:r>
              <a:rPr lang="pl-PL" dirty="0">
                <a:latin typeface="Swis721 Hv TL" pitchFamily="34" charset="-18"/>
              </a:rPr>
              <a:t>dotacji dla przedsiębiorców, do których dzięki nam trafiło ponad 70 milionów złotych dotacji. </a:t>
            </a:r>
          </a:p>
        </p:txBody>
      </p:sp>
    </p:spTree>
    <p:extLst>
      <p:ext uri="{BB962C8B-B14F-4D97-AF65-F5344CB8AC3E}">
        <p14:creationId xmlns:p14="http://schemas.microsoft.com/office/powerpoint/2010/main" val="322684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69105"/>
            <a:ext cx="2263389" cy="1440160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971600" y="2409725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>
                <a:latin typeface="Swis721 Hv TL" pitchFamily="34" charset="-18"/>
              </a:rPr>
              <a:t>Działanie 312 </a:t>
            </a:r>
            <a:r>
              <a:rPr lang="pl-PL" sz="3200" dirty="0" smtClean="0">
                <a:latin typeface="Swis721 Hv TL" pitchFamily="34" charset="-18"/>
              </a:rPr>
              <a:t>Tworzenie i </a:t>
            </a:r>
            <a:r>
              <a:rPr lang="pl-PL" sz="3200" dirty="0">
                <a:latin typeface="Swis721 Hv TL" pitchFamily="34" charset="-18"/>
              </a:rPr>
              <a:t>rozwój mikroprzedsiębiorstw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69105"/>
            <a:ext cx="2263389" cy="1440160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939668" y="1916832"/>
            <a:ext cx="7200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Swis721 Lt TL" pitchFamily="34" charset="-18"/>
              </a:rPr>
              <a:t>Dzięki Programowi Rozwoju Obszarów Wiejskich (PROW) istnieje możliwość uzyskania </a:t>
            </a:r>
            <a:r>
              <a:rPr lang="pl-PL" sz="2000" dirty="0" smtClean="0">
                <a:latin typeface="Swis721 Lt TL" pitchFamily="34" charset="-18"/>
              </a:rPr>
              <a:t>bezzwrotnej dotacji.</a:t>
            </a:r>
          </a:p>
          <a:p>
            <a:endParaRPr lang="pl-PL" sz="2000" dirty="0">
              <a:latin typeface="Swis721 Lt TL" pitchFamily="34" charset="-18"/>
            </a:endParaRPr>
          </a:p>
          <a:p>
            <a:r>
              <a:rPr lang="pl-PL" sz="2000" dirty="0" smtClean="0">
                <a:latin typeface="Swis721 Lt TL" pitchFamily="34" charset="-18"/>
              </a:rPr>
              <a:t>Dofinansowanie </a:t>
            </a:r>
            <a:r>
              <a:rPr lang="pl-PL" sz="2000" dirty="0">
                <a:latin typeface="Swis721 Lt TL" pitchFamily="34" charset="-18"/>
              </a:rPr>
              <a:t>można przeznaczyć między innymi na zakup środków trwałych, zakup wartości niematerialnych  i  prawnych,  zakup  materiałów  i  robót  budowlanych,  a  także na  zakup  środków transportu</a:t>
            </a:r>
            <a:r>
              <a:rPr lang="pl-PL" sz="2000" dirty="0" smtClean="0">
                <a:latin typeface="Swis721 Lt TL" pitchFamily="34" charset="-18"/>
              </a:rPr>
              <a:t>.</a:t>
            </a:r>
          </a:p>
          <a:p>
            <a:endParaRPr lang="pl-PL" sz="2000" dirty="0" smtClean="0">
              <a:latin typeface="Swis721 Lt TL" pitchFamily="34" charset="-18"/>
            </a:endParaRPr>
          </a:p>
          <a:p>
            <a:r>
              <a:rPr lang="pl-PL" sz="2000" dirty="0" smtClean="0">
                <a:latin typeface="Swis721 Lt TL" pitchFamily="34" charset="-18"/>
              </a:rPr>
              <a:t>Dotacja </a:t>
            </a:r>
            <a:r>
              <a:rPr lang="pl-PL" sz="2000" dirty="0">
                <a:latin typeface="Swis721 Lt TL" pitchFamily="34" charset="-18"/>
              </a:rPr>
              <a:t>z PROW może być przeznaczona na inwestycje związane zarówno z tworzeniem, jak i rozwojem  prowadzonej działalności gospodarczej.</a:t>
            </a:r>
          </a:p>
        </p:txBody>
      </p:sp>
    </p:spTree>
    <p:extLst>
      <p:ext uri="{BB962C8B-B14F-4D97-AF65-F5344CB8AC3E}">
        <p14:creationId xmlns:p14="http://schemas.microsoft.com/office/powerpoint/2010/main" val="125076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69105"/>
            <a:ext cx="2263389" cy="1440160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939668" y="1700808"/>
            <a:ext cx="72008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Swis721 Lt TL" pitchFamily="34" charset="-18"/>
              </a:rPr>
              <a:t>Kosztem kwalifikowanym w dotacji z PROW może być: </a:t>
            </a:r>
          </a:p>
          <a:p>
            <a:r>
              <a:rPr lang="pl-PL" sz="2000" dirty="0">
                <a:latin typeface="Swis721 Lt TL" pitchFamily="34" charset="-18"/>
              </a:rPr>
              <a:t> </a:t>
            </a:r>
          </a:p>
          <a:p>
            <a:pPr marL="342900" indent="-342900">
              <a:buBlip>
                <a:blip r:embed="rId4"/>
              </a:buBlip>
            </a:pPr>
            <a:r>
              <a:rPr lang="pl-PL" sz="2000" dirty="0">
                <a:latin typeface="Swis721 Lt TL" pitchFamily="34" charset="-18"/>
              </a:rPr>
              <a:t>budowa,  przebudowa  lub  remont  połączony  </a:t>
            </a:r>
            <a:r>
              <a:rPr lang="pl-PL" sz="2000" dirty="0" smtClean="0">
                <a:latin typeface="Swis721 Lt TL" pitchFamily="34" charset="-18"/>
              </a:rPr>
              <a:t/>
            </a:r>
            <a:br>
              <a:rPr lang="pl-PL" sz="2000" dirty="0" smtClean="0">
                <a:latin typeface="Swis721 Lt TL" pitchFamily="34" charset="-18"/>
              </a:rPr>
            </a:br>
            <a:r>
              <a:rPr lang="pl-PL" sz="2000" dirty="0" smtClean="0">
                <a:latin typeface="Swis721 Lt TL" pitchFamily="34" charset="-18"/>
              </a:rPr>
              <a:t>z  </a:t>
            </a:r>
            <a:r>
              <a:rPr lang="pl-PL" sz="2000" dirty="0">
                <a:latin typeface="Swis721 Lt TL" pitchFamily="34" charset="-18"/>
              </a:rPr>
              <a:t>modernizacją  niemieszkalnych  obiektów budowlanych  wraz  z zakupem  instalacji  technicznej  oraz  koszty  rozbiórki  i  utylizacji  materiałów szkodliwych pochodzących z rozbiórki; </a:t>
            </a:r>
          </a:p>
          <a:p>
            <a:pPr marL="342900" indent="-342900">
              <a:buBlip>
                <a:blip r:embed="rId4"/>
              </a:buBlip>
            </a:pPr>
            <a:r>
              <a:rPr lang="pl-PL" sz="2000" dirty="0">
                <a:latin typeface="Swis721 Lt TL" pitchFamily="34" charset="-18"/>
              </a:rPr>
              <a:t>nadbudowa,  przebudowa  lub  remont  połączony  </a:t>
            </a:r>
            <a:r>
              <a:rPr lang="pl-PL" sz="2000" dirty="0" smtClean="0">
                <a:latin typeface="Swis721 Lt TL" pitchFamily="34" charset="-18"/>
              </a:rPr>
              <a:t/>
            </a:r>
            <a:br>
              <a:rPr lang="pl-PL" sz="2000" dirty="0" smtClean="0">
                <a:latin typeface="Swis721 Lt TL" pitchFamily="34" charset="-18"/>
              </a:rPr>
            </a:br>
            <a:r>
              <a:rPr lang="pl-PL" sz="2000" dirty="0" smtClean="0">
                <a:latin typeface="Swis721 Lt TL" pitchFamily="34" charset="-18"/>
              </a:rPr>
              <a:t>z  </a:t>
            </a:r>
            <a:r>
              <a:rPr lang="pl-PL" sz="2000" dirty="0">
                <a:latin typeface="Swis721 Lt TL" pitchFamily="34" charset="-18"/>
              </a:rPr>
              <a:t>modernizacją  istniejących  budynków mieszkalnych  wraz  z zakupem  instalacji  technicznej  oraz  koszty  rozbiórki </a:t>
            </a:r>
            <a:r>
              <a:rPr lang="pl-PL" sz="2000" dirty="0" smtClean="0">
                <a:latin typeface="Swis721 Lt TL" pitchFamily="34" charset="-18"/>
              </a:rPr>
              <a:t/>
            </a:r>
            <a:br>
              <a:rPr lang="pl-PL" sz="2000" dirty="0" smtClean="0">
                <a:latin typeface="Swis721 Lt TL" pitchFamily="34" charset="-18"/>
              </a:rPr>
            </a:br>
            <a:r>
              <a:rPr lang="pl-PL" sz="2000" dirty="0" smtClean="0">
                <a:latin typeface="Swis721 Lt TL" pitchFamily="34" charset="-18"/>
              </a:rPr>
              <a:t>i  </a:t>
            </a:r>
            <a:r>
              <a:rPr lang="pl-PL" sz="2000" dirty="0">
                <a:latin typeface="Swis721 Lt TL" pitchFamily="34" charset="-18"/>
              </a:rPr>
              <a:t>utylizacji  materiałów szkodliwych pochodzących </a:t>
            </a:r>
            <a:r>
              <a:rPr lang="pl-PL" sz="2000" dirty="0" smtClean="0">
                <a:latin typeface="Swis721 Lt TL" pitchFamily="34" charset="-18"/>
              </a:rPr>
              <a:t/>
            </a:r>
            <a:br>
              <a:rPr lang="pl-PL" sz="2000" dirty="0" smtClean="0">
                <a:latin typeface="Swis721 Lt TL" pitchFamily="34" charset="-18"/>
              </a:rPr>
            </a:br>
            <a:r>
              <a:rPr lang="pl-PL" sz="2000" dirty="0" smtClean="0">
                <a:latin typeface="Swis721 Lt TL" pitchFamily="34" charset="-18"/>
              </a:rPr>
              <a:t>z rozbiórki</a:t>
            </a:r>
            <a:r>
              <a:rPr lang="pl-PL" sz="2000" dirty="0">
                <a:latin typeface="Swis721 Lt TL" pitchFamily="34" charset="-18"/>
              </a:rPr>
              <a:t>; </a:t>
            </a:r>
          </a:p>
          <a:p>
            <a:pPr marL="342900" indent="-342900">
              <a:buBlip>
                <a:blip r:embed="rId4"/>
              </a:buBlip>
            </a:pPr>
            <a:r>
              <a:rPr lang="pl-PL" sz="2000" dirty="0">
                <a:latin typeface="Swis721 Lt TL" pitchFamily="34" charset="-18"/>
              </a:rPr>
              <a:t>zagospodarowanie terenu; </a:t>
            </a:r>
          </a:p>
        </p:txBody>
      </p:sp>
    </p:spTree>
    <p:extLst>
      <p:ext uri="{BB962C8B-B14F-4D97-AF65-F5344CB8AC3E}">
        <p14:creationId xmlns:p14="http://schemas.microsoft.com/office/powerpoint/2010/main" val="3622891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69105"/>
            <a:ext cx="2263389" cy="1440160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939668" y="1916832"/>
            <a:ext cx="7200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Swis721 Lt TL" pitchFamily="34" charset="-18"/>
              </a:rPr>
              <a:t>Kosztem kwalifikowanym w dotacji z PROW może być: </a:t>
            </a:r>
          </a:p>
          <a:p>
            <a:r>
              <a:rPr lang="pl-PL" sz="2000" dirty="0">
                <a:latin typeface="Swis721 Lt TL" pitchFamily="34" charset="-18"/>
              </a:rPr>
              <a:t> </a:t>
            </a:r>
            <a:endParaRPr lang="pl-PL" sz="2000" dirty="0" smtClean="0">
              <a:latin typeface="Swis721 Lt TL" pitchFamily="34" charset="-18"/>
            </a:endParaRPr>
          </a:p>
          <a:p>
            <a:pPr marL="342900" indent="-342900">
              <a:buBlip>
                <a:blip r:embed="rId4"/>
              </a:buBlip>
            </a:pPr>
            <a:r>
              <a:rPr lang="pl-PL" sz="2000" dirty="0">
                <a:latin typeface="Swis721 Lt TL" pitchFamily="34" charset="-18"/>
              </a:rPr>
              <a:t>zakup maszyn, urządzeń, narzędzi, wyposażenia i sprzętu; </a:t>
            </a:r>
          </a:p>
          <a:p>
            <a:pPr marL="342900" indent="-342900">
              <a:buBlip>
                <a:blip r:embed="rId4"/>
              </a:buBlip>
            </a:pPr>
            <a:r>
              <a:rPr lang="pl-PL" sz="2000" dirty="0">
                <a:latin typeface="Swis721 Lt TL" pitchFamily="34" charset="-18"/>
              </a:rPr>
              <a:t>zakup  sprzętu  komputerowego  i  oprogramowania  służącego  wsparciu  podejmowanej  lub rozwijanej działalności gospodarczej; </a:t>
            </a:r>
          </a:p>
          <a:p>
            <a:pPr marL="342900" indent="-342900">
              <a:buBlip>
                <a:blip r:embed="rId4"/>
              </a:buBlip>
            </a:pPr>
            <a:r>
              <a:rPr lang="pl-PL" sz="2000" dirty="0">
                <a:latin typeface="Swis721 Lt TL" pitchFamily="34" charset="-18"/>
              </a:rPr>
              <a:t>raty  zapłacone  tytułem  wykonania  umowy  leasingu,  nieprzekraczające  ceny  netto  nabycia przedmiotów,  </a:t>
            </a:r>
            <a:r>
              <a:rPr lang="pl-PL" sz="2000" dirty="0" smtClean="0">
                <a:latin typeface="Swis721 Lt TL" pitchFamily="34" charset="-18"/>
              </a:rPr>
              <a:t/>
            </a:r>
            <a:br>
              <a:rPr lang="pl-PL" sz="2000" dirty="0" smtClean="0">
                <a:latin typeface="Swis721 Lt TL" pitchFamily="34" charset="-18"/>
              </a:rPr>
            </a:br>
            <a:r>
              <a:rPr lang="pl-PL" sz="2000" dirty="0" smtClean="0">
                <a:latin typeface="Swis721 Lt TL" pitchFamily="34" charset="-18"/>
              </a:rPr>
              <a:t>o  </a:t>
            </a:r>
            <a:r>
              <a:rPr lang="pl-PL" sz="2000" dirty="0">
                <a:latin typeface="Swis721 Lt TL" pitchFamily="34" charset="-18"/>
              </a:rPr>
              <a:t>których  mowa  w  pkt.  4  i  6,  jeżeli  przeniesienie  własności  tych  rzeczy  na Beneficjenta nastąpi w okresie realizacji operacji, lecz nie później niż do dnia złożenia wniosku o płatność ostateczną. </a:t>
            </a:r>
          </a:p>
        </p:txBody>
      </p:sp>
    </p:spTree>
    <p:extLst>
      <p:ext uri="{BB962C8B-B14F-4D97-AF65-F5344CB8AC3E}">
        <p14:creationId xmlns:p14="http://schemas.microsoft.com/office/powerpoint/2010/main" val="3379114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69105"/>
            <a:ext cx="2263389" cy="1440160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939668" y="1916832"/>
            <a:ext cx="72008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700" dirty="0">
                <a:latin typeface="Swis721 Lt TL" pitchFamily="34" charset="-18"/>
              </a:rPr>
              <a:t>Kosztem kwalifikowanym w dotacji z PROW może być: </a:t>
            </a:r>
          </a:p>
          <a:p>
            <a:r>
              <a:rPr lang="pl-PL" sz="1700" dirty="0">
                <a:latin typeface="Swis721 Lt TL" pitchFamily="34" charset="-18"/>
              </a:rPr>
              <a:t> </a:t>
            </a:r>
            <a:endParaRPr lang="pl-PL" sz="1700" dirty="0" smtClean="0">
              <a:latin typeface="Swis721 Lt TL" pitchFamily="34" charset="-18"/>
            </a:endParaRPr>
          </a:p>
          <a:p>
            <a:pPr marL="342900" indent="-342900">
              <a:buBlip>
                <a:blip r:embed="rId4"/>
              </a:buBlip>
            </a:pPr>
            <a:r>
              <a:rPr lang="pl-PL" sz="1700" dirty="0">
                <a:latin typeface="Swis721 Lt TL" pitchFamily="34" charset="-18"/>
              </a:rPr>
              <a:t>zakup  środków  transportu,  z  wyłączeniem  zakupu  samochodów  osobowych  przeznaczonych  do przewozu mniej niż 8 osób (łącznie z kierowcą), z tym, że w przypadku pojazdów samochodowych służących  do  </a:t>
            </a:r>
            <a:r>
              <a:rPr lang="pl-PL" sz="1700" dirty="0" smtClean="0">
                <a:latin typeface="Swis721 Lt TL" pitchFamily="34" charset="-18"/>
              </a:rPr>
              <a:t>przewozu </a:t>
            </a:r>
            <a:r>
              <a:rPr lang="pl-PL" sz="1700" dirty="0">
                <a:latin typeface="Swis721 Lt TL" pitchFamily="34" charset="-18"/>
              </a:rPr>
              <a:t>towarów  lub  osób,  naczep  lub  przyczep  –  będą  to  koszty  w  wysokości nieprzekraczającej: </a:t>
            </a:r>
            <a:endParaRPr lang="pl-PL" sz="1700" dirty="0" smtClean="0">
              <a:latin typeface="Swis721 Lt TL" pitchFamily="34" charset="-18"/>
            </a:endParaRPr>
          </a:p>
          <a:p>
            <a:endParaRPr lang="pl-PL" sz="1700" dirty="0">
              <a:latin typeface="Swis721 Lt TL" pitchFamily="34" charset="-18"/>
            </a:endParaRPr>
          </a:p>
          <a:p>
            <a:pPr marL="342900" indent="-342900">
              <a:buBlip>
                <a:blip r:embed="rId5"/>
              </a:buBlip>
            </a:pPr>
            <a:r>
              <a:rPr lang="pl-PL" sz="1700" dirty="0">
                <a:latin typeface="Swis721 Lt TL" pitchFamily="34" charset="-18"/>
              </a:rPr>
              <a:t>trzykrotności  pozostałych  inwestycyjnych  kosztów  kwalifikowalnych  operacji  –  w  przypadku </a:t>
            </a:r>
            <a:r>
              <a:rPr lang="pl-PL" sz="1700" dirty="0" smtClean="0">
                <a:latin typeface="Swis721 Lt TL" pitchFamily="34" charset="-18"/>
              </a:rPr>
              <a:t>działalności </a:t>
            </a:r>
            <a:r>
              <a:rPr lang="pl-PL" sz="1700" dirty="0">
                <a:latin typeface="Swis721 Lt TL" pitchFamily="34" charset="-18"/>
              </a:rPr>
              <a:t>gospodarczej w zakresie świadczenia wyłącznie usług transportowych, </a:t>
            </a:r>
          </a:p>
          <a:p>
            <a:pPr marL="342900" indent="-342900">
              <a:buBlip>
                <a:blip r:embed="rId5"/>
              </a:buBlip>
            </a:pPr>
            <a:r>
              <a:rPr lang="pl-PL" sz="1700" dirty="0">
                <a:latin typeface="Swis721 Lt TL" pitchFamily="34" charset="-18"/>
              </a:rPr>
              <a:t>równowartości  pozostałych  inwestycyjnych  kosztów  kwalifikowalnych  operacji  –  w  przypadku działalności gospodarczej wykonywanej </a:t>
            </a:r>
            <a:r>
              <a:rPr lang="pl-PL" sz="1700" dirty="0" smtClean="0">
                <a:latin typeface="Swis721 Lt TL" pitchFamily="34" charset="-18"/>
              </a:rPr>
              <a:t/>
            </a:r>
            <a:br>
              <a:rPr lang="pl-PL" sz="1700" dirty="0" smtClean="0">
                <a:latin typeface="Swis721 Lt TL" pitchFamily="34" charset="-18"/>
              </a:rPr>
            </a:br>
            <a:r>
              <a:rPr lang="pl-PL" sz="1700" dirty="0" smtClean="0">
                <a:latin typeface="Swis721 Lt TL" pitchFamily="34" charset="-18"/>
              </a:rPr>
              <a:t>w </a:t>
            </a:r>
            <a:r>
              <a:rPr lang="pl-PL" sz="1700" dirty="0">
                <a:latin typeface="Swis721 Lt TL" pitchFamily="34" charset="-18"/>
              </a:rPr>
              <a:t>zakresie innym niż usługi transportowe; </a:t>
            </a:r>
          </a:p>
        </p:txBody>
      </p:sp>
    </p:spTree>
    <p:extLst>
      <p:ext uri="{BB962C8B-B14F-4D97-AF65-F5344CB8AC3E}">
        <p14:creationId xmlns:p14="http://schemas.microsoft.com/office/powerpoint/2010/main" val="4096535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69105"/>
            <a:ext cx="2263389" cy="1440160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939668" y="1772816"/>
            <a:ext cx="7200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Swis721 Lt TL" pitchFamily="34" charset="-18"/>
              </a:rPr>
              <a:t>O dotację mogą ubiegać się: osoby fizyczne, osoby prawne - podejmujące lub prowadzące działalność gospodarczą jako mikroprzedsiębiorstwo, zatrudniające mniej niż 10 pracowników, których roczny obrót i/lub całkowity bilans roczny w okresie referencyjnym nie przekracza 2 mln euro</a:t>
            </a:r>
            <a:r>
              <a:rPr lang="pl-PL" dirty="0" smtClean="0">
                <a:latin typeface="Swis721 Lt TL" pitchFamily="34" charset="-18"/>
              </a:rPr>
              <a:t>.</a:t>
            </a:r>
          </a:p>
          <a:p>
            <a:endParaRPr lang="pl-PL" dirty="0">
              <a:latin typeface="Swis721 Lt TL" pitchFamily="34" charset="-18"/>
            </a:endParaRPr>
          </a:p>
          <a:p>
            <a:r>
              <a:rPr lang="pl-PL" dirty="0">
                <a:latin typeface="Swis721 Lt TL" pitchFamily="34" charset="-18"/>
              </a:rPr>
              <a:t>Siedziba,  oddział  lub  miejsce  zamieszkania  przedsiębiorcy  oraz  -  </a:t>
            </a:r>
            <a:r>
              <a:rPr lang="pl-PL" dirty="0" smtClean="0">
                <a:latin typeface="Swis721 Lt TL" pitchFamily="34" charset="-18"/>
              </a:rPr>
              <a:t/>
            </a:r>
            <a:br>
              <a:rPr lang="pl-PL" dirty="0" smtClean="0">
                <a:latin typeface="Swis721 Lt TL" pitchFamily="34" charset="-18"/>
              </a:rPr>
            </a:br>
            <a:r>
              <a:rPr lang="pl-PL" dirty="0" smtClean="0">
                <a:latin typeface="Swis721 Lt TL" pitchFamily="34" charset="-18"/>
              </a:rPr>
              <a:t>w  </a:t>
            </a:r>
            <a:r>
              <a:rPr lang="pl-PL" dirty="0">
                <a:latin typeface="Swis721 Lt TL" pitchFamily="34" charset="-18"/>
              </a:rPr>
              <a:t>przypadku  operacji  związanych z budową, przebudową, remontem połączonym z modernizacją, wyposażeniem lub zagospodarowaniem nieruchomości objętej operacją, miejsce położenia nieruchomości - muszą znajdować się w miejscowości należącej  do  gminy  wiejskiej,  miejsko-wiejskiej,  z  wyłączeniem  miast  liczących  powyżej  20  tys. mieszkańców, lub miejskiej, z wyłączeniem miejscowości liczących powyżej 5 tys. mieszkańców.</a:t>
            </a:r>
          </a:p>
        </p:txBody>
      </p:sp>
    </p:spTree>
    <p:extLst>
      <p:ext uri="{BB962C8B-B14F-4D97-AF65-F5344CB8AC3E}">
        <p14:creationId xmlns:p14="http://schemas.microsoft.com/office/powerpoint/2010/main" val="110447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69105"/>
            <a:ext cx="2263389" cy="1440160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939668" y="1916832"/>
            <a:ext cx="7200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Swis721 Lt TL" pitchFamily="34" charset="-18"/>
              </a:rPr>
              <a:t>Dotacja jest udzielana w formie refundacji poniesionych kosztów kwalifikowalnych. </a:t>
            </a:r>
            <a:r>
              <a:rPr lang="pl-PL" dirty="0">
                <a:latin typeface="Swis721 Hv TL" pitchFamily="34" charset="-18"/>
              </a:rPr>
              <a:t>Maksymalny poziom pomocy finansowej może wynosić 50% kosztów kwalifikowalnych. </a:t>
            </a:r>
          </a:p>
          <a:p>
            <a:r>
              <a:rPr lang="pl-PL" dirty="0">
                <a:latin typeface="Swis721 Lt TL" pitchFamily="34" charset="-18"/>
              </a:rPr>
              <a:t> </a:t>
            </a:r>
          </a:p>
          <a:p>
            <a:r>
              <a:rPr lang="pl-PL" dirty="0">
                <a:latin typeface="Swis721 Hv TL" pitchFamily="34" charset="-18"/>
              </a:rPr>
              <a:t>Beneficjenci  mają  możliwość  korzystania  z  zaliczek  na  realizację  operacji.  Kwota  zaliczki  może wynieść  do  50%  kwoty  przyznanej  pomocy. </a:t>
            </a:r>
            <a:r>
              <a:rPr lang="pl-PL" dirty="0">
                <a:latin typeface="Swis721 Lt TL" pitchFamily="34" charset="-18"/>
              </a:rPr>
              <a:t> Warunkiem  wypłaty  zaliczki  jest  </a:t>
            </a:r>
            <a:r>
              <a:rPr lang="pl-PL" dirty="0" smtClean="0">
                <a:latin typeface="Swis721 Lt TL" pitchFamily="34" charset="-18"/>
              </a:rPr>
              <a:t>ustanowienie dodatkowego  </a:t>
            </a:r>
            <a:r>
              <a:rPr lang="pl-PL" dirty="0">
                <a:latin typeface="Swis721 Lt TL" pitchFamily="34" charset="-18"/>
              </a:rPr>
              <a:t>zabezpieczenia  właściwego  wydatkowania  zaliczek  w  postaci  gwarancji  bankowej  lub równoważnej gwarancji odpowiadającej 110% kwoty zaliczki.</a:t>
            </a:r>
          </a:p>
        </p:txBody>
      </p:sp>
    </p:spTree>
    <p:extLst>
      <p:ext uri="{BB962C8B-B14F-4D97-AF65-F5344CB8AC3E}">
        <p14:creationId xmlns:p14="http://schemas.microsoft.com/office/powerpoint/2010/main" val="19819899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551</Words>
  <Application>Microsoft Office PowerPoint</Application>
  <PresentationFormat>Pokaz na ekranie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Agencja Rozwoju Lokalnego AGROTUR S.A.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Aleksander Cierniak</dc:creator>
  <cp:lastModifiedBy>Łukasz Siemion</cp:lastModifiedBy>
  <cp:revision>47</cp:revision>
  <dcterms:created xsi:type="dcterms:W3CDTF">2010-11-23T15:07:47Z</dcterms:created>
  <dcterms:modified xsi:type="dcterms:W3CDTF">2013-04-08T07:15:22Z</dcterms:modified>
</cp:coreProperties>
</file>